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23"/>
  </p:notesMasterIdLst>
  <p:sldIdLst>
    <p:sldId id="441" r:id="rId2"/>
    <p:sldId id="363" r:id="rId3"/>
    <p:sldId id="262" r:id="rId4"/>
    <p:sldId id="365" r:id="rId5"/>
    <p:sldId id="371" r:id="rId6"/>
    <p:sldId id="373" r:id="rId7"/>
    <p:sldId id="408" r:id="rId8"/>
    <p:sldId id="409" r:id="rId9"/>
    <p:sldId id="439" r:id="rId10"/>
    <p:sldId id="440" r:id="rId11"/>
    <p:sldId id="433" r:id="rId12"/>
    <p:sldId id="410" r:id="rId13"/>
    <p:sldId id="364" r:id="rId14"/>
    <p:sldId id="611" r:id="rId15"/>
    <p:sldId id="375" r:id="rId16"/>
    <p:sldId id="612" r:id="rId17"/>
    <p:sldId id="613" r:id="rId18"/>
    <p:sldId id="545" r:id="rId19"/>
    <p:sldId id="546" r:id="rId20"/>
    <p:sldId id="538" r:id="rId21"/>
    <p:sldId id="406" r:id="rId22"/>
  </p:sldIdLst>
  <p:sldSz cx="12192000" cy="6858000"/>
  <p:notesSz cx="6858000" cy="9144000"/>
  <p:embeddedFontLst>
    <p:embeddedFont>
      <p:font typeface="Calibri" panose="020F0502020204030204" pitchFamily="34" charset="0"/>
      <p:regular r:id="rId24"/>
      <p:bold r:id="rId25"/>
      <p:italic r:id="rId26"/>
      <p:boldItalic r:id="rId27"/>
    </p:embeddedFont>
    <p:embeddedFont>
      <p:font typeface="Franklin Gothic Book" panose="020B0503020102020204" pitchFamily="34" charset="0"/>
      <p:regular r:id="rId28"/>
      <p:italic r:id="rId29"/>
    </p:embeddedFont>
    <p:embeddedFont>
      <p:font typeface="Raleway" pitchFamily="2" charset="0"/>
      <p:regular r:id="rId30"/>
      <p:bold r:id="rId31"/>
      <p:italic r:id="rId32"/>
      <p:boldItalic r:id="rId33"/>
    </p:embeddedFont>
    <p:embeddedFont>
      <p:font typeface="Raleway Medium" panose="020B0603030101060003" pitchFamily="34" charset="0"/>
      <p:regular r:id="rId34"/>
      <p:italic r:id="rId35"/>
    </p:embeddedFont>
  </p:embeddedFontLst>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673"/>
    <p:restoredTop sz="83645" autoAdjust="0"/>
  </p:normalViewPr>
  <p:slideViewPr>
    <p:cSldViewPr snapToGrid="0" snapToObjects="1">
      <p:cViewPr varScale="1">
        <p:scale>
          <a:sx n="72" d="100"/>
          <a:sy n="72" d="100"/>
        </p:scale>
        <p:origin x="1210" y="58"/>
      </p:cViewPr>
      <p:guideLst/>
    </p:cSldViewPr>
  </p:slideViewPr>
  <p:notesTextViewPr>
    <p:cViewPr>
      <p:scale>
        <a:sx n="50" d="100"/>
        <a:sy n="5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1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B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409DAB-FCEE-41CA-AAAD-572F5ADECE79}" type="datetimeFigureOut">
              <a:rPr lang="en-BE" smtClean="0"/>
              <a:t>23/05/2022</a:t>
            </a:fld>
            <a:endParaRPr lang="en-B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B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B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2ACDB3-93A3-440C-BF4D-FB738E052DE6}" type="slidenum">
              <a:rPr lang="en-BE" smtClean="0"/>
              <a:t>‹#›</a:t>
            </a:fld>
            <a:endParaRPr lang="en-BE"/>
          </a:p>
        </p:txBody>
      </p:sp>
    </p:spTree>
    <p:extLst>
      <p:ext uri="{BB962C8B-B14F-4D97-AF65-F5344CB8AC3E}">
        <p14:creationId xmlns:p14="http://schemas.microsoft.com/office/powerpoint/2010/main" val="19141389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D23A9CC6-7360-4A46-B941-838886A2E189}" type="slidenum">
              <a:rPr lang="en-BE" smtClean="0"/>
              <a:t>2</a:t>
            </a:fld>
            <a:endParaRPr lang="en-BE"/>
          </a:p>
        </p:txBody>
      </p:sp>
    </p:spTree>
    <p:extLst>
      <p:ext uri="{BB962C8B-B14F-4D97-AF65-F5344CB8AC3E}">
        <p14:creationId xmlns:p14="http://schemas.microsoft.com/office/powerpoint/2010/main" val="24390830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392ACDB3-93A3-440C-BF4D-FB738E052DE6}" type="slidenum">
              <a:rPr lang="en-BE" smtClean="0"/>
              <a:t>20</a:t>
            </a:fld>
            <a:endParaRPr lang="en-BE"/>
          </a:p>
        </p:txBody>
      </p:sp>
    </p:spTree>
    <p:extLst>
      <p:ext uri="{BB962C8B-B14F-4D97-AF65-F5344CB8AC3E}">
        <p14:creationId xmlns:p14="http://schemas.microsoft.com/office/powerpoint/2010/main" val="35129754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Community energy </a:t>
            </a:r>
            <a:r>
              <a:rPr lang="en-GB" dirty="0"/>
              <a:t>projects</a:t>
            </a:r>
            <a:r>
              <a:rPr lang="nl-BE" dirty="0"/>
              <a:t> on School rooftops &amp; energy </a:t>
            </a:r>
            <a:r>
              <a:rPr lang="en-GB" dirty="0"/>
              <a:t>breakfast (awareness raising – community building)</a:t>
            </a:r>
          </a:p>
          <a:p>
            <a:endParaRPr lang="en-GB" dirty="0"/>
          </a:p>
          <a:p>
            <a:r>
              <a:rPr lang="en-GB" dirty="0"/>
              <a:t>4000 members </a:t>
            </a:r>
            <a:r>
              <a:rPr lang="en-GB" dirty="0" err="1"/>
              <a:t>Deltawind</a:t>
            </a:r>
            <a:r>
              <a:rPr lang="en-GB" dirty="0"/>
              <a:t> &amp; </a:t>
            </a:r>
            <a:r>
              <a:rPr lang="en-GB" dirty="0" err="1"/>
              <a:t>Zeeuwind</a:t>
            </a:r>
            <a:r>
              <a:rPr lang="en-GB" dirty="0"/>
              <a:t> Energy production for more than 100,000 consumers</a:t>
            </a:r>
          </a:p>
          <a:p>
            <a:r>
              <a:rPr lang="en-GB" dirty="0"/>
              <a:t>Google Akzo Nobel DSM Philips</a:t>
            </a:r>
          </a:p>
          <a:p>
            <a:endParaRPr lang="en-GB" dirty="0"/>
          </a:p>
          <a:p>
            <a:r>
              <a:rPr lang="nl-NL" dirty="0"/>
              <a:t>De coöperaties vergroten daarmee hun aandeel </a:t>
            </a:r>
            <a:r>
              <a:rPr lang="nl-NL" b="1" dirty="0"/>
              <a:t>tot 60%. </a:t>
            </a:r>
            <a:r>
              <a:rPr lang="nl-NL" dirty="0"/>
              <a:t>Deltawind en </a:t>
            </a:r>
            <a:r>
              <a:rPr lang="nl-NL" dirty="0" err="1"/>
              <a:t>Zeeuwind</a:t>
            </a:r>
            <a:r>
              <a:rPr lang="nl-NL" dirty="0"/>
              <a:t> zijn nu nog samen voor 51% aandeelhouder van het grootste burgerinitiatief van Nederland.</a:t>
            </a:r>
          </a:p>
          <a:p>
            <a:endParaRPr lang="en-GB" dirty="0"/>
          </a:p>
          <a:p>
            <a:r>
              <a:rPr lang="nl-NL" dirty="0"/>
              <a:t>Tijdens de algemene ledenvergaderingen (ALV) gisteravond van zowel Deltawind als </a:t>
            </a:r>
            <a:r>
              <a:rPr lang="nl-NL" dirty="0" err="1"/>
              <a:t>Zeeuwind</a:t>
            </a:r>
            <a:r>
              <a:rPr lang="nl-NL" dirty="0"/>
              <a:t> gingen de leden overtuigend akkoord met de aankoop van de extra aandelen. Door de coronamaatregelen hielden de coöperaties hun </a:t>
            </a:r>
            <a:r>
              <a:rPr lang="nl-NL" dirty="0" err="1"/>
              <a:t>ALV’s</a:t>
            </a:r>
            <a:r>
              <a:rPr lang="nl-NL" dirty="0"/>
              <a:t> online. Bij zowel Deltawind als </a:t>
            </a:r>
            <a:r>
              <a:rPr lang="nl-NL" dirty="0" err="1"/>
              <a:t>Zeeuwind</a:t>
            </a:r>
            <a:r>
              <a:rPr lang="nl-NL" dirty="0"/>
              <a:t> stemden de leden respectievelijk met 94 en 98 procent vóór een wijziging van de begroting over 2020. Die wijziging is nodig om de aankoop van de aandelen van </a:t>
            </a:r>
            <a:r>
              <a:rPr lang="nl-NL" dirty="0" err="1"/>
              <a:t>Enercon</a:t>
            </a:r>
            <a:r>
              <a:rPr lang="nl-NL" dirty="0"/>
              <a:t> mogelijk te maken.</a:t>
            </a:r>
          </a:p>
          <a:p>
            <a:r>
              <a:rPr lang="nl-NL" dirty="0"/>
              <a:t> </a:t>
            </a:r>
          </a:p>
          <a:p>
            <a:r>
              <a:rPr lang="nl-NL" dirty="0"/>
              <a:t>Om deze uitbreiding te financieren storten de coöperaties ieder 3 miljoen euro in de Deltawind-</a:t>
            </a:r>
            <a:r>
              <a:rPr lang="nl-NL" dirty="0" err="1"/>
              <a:t>Zeeuwind</a:t>
            </a:r>
            <a:r>
              <a:rPr lang="nl-NL" dirty="0"/>
              <a:t> Holding BV. </a:t>
            </a:r>
            <a:r>
              <a:rPr lang="nl-NL" dirty="0" err="1"/>
              <a:t>Zeeuwind</a:t>
            </a:r>
            <a:r>
              <a:rPr lang="nl-NL" dirty="0"/>
              <a:t> financiert dit direct uit de beschikbare middelen. Deltawind zal hiervoor een obligatielening uitschrijven onder de leden.</a:t>
            </a:r>
          </a:p>
          <a:p>
            <a:endParaRPr lang="en-BE" dirty="0"/>
          </a:p>
        </p:txBody>
      </p:sp>
      <p:sp>
        <p:nvSpPr>
          <p:cNvPr id="4" name="Slide Number Placeholder 3"/>
          <p:cNvSpPr>
            <a:spLocks noGrp="1"/>
          </p:cNvSpPr>
          <p:nvPr>
            <p:ph type="sldNum" sz="quarter" idx="5"/>
          </p:nvPr>
        </p:nvSpPr>
        <p:spPr/>
        <p:txBody>
          <a:bodyPr/>
          <a:lstStyle/>
          <a:p>
            <a:fld id="{D23A9CC6-7360-4A46-B941-838886A2E189}" type="slidenum">
              <a:rPr lang="en-BE" smtClean="0"/>
              <a:t>3</a:t>
            </a:fld>
            <a:endParaRPr lang="en-BE"/>
          </a:p>
        </p:txBody>
      </p:sp>
    </p:spTree>
    <p:extLst>
      <p:ext uri="{BB962C8B-B14F-4D97-AF65-F5344CB8AC3E}">
        <p14:creationId xmlns:p14="http://schemas.microsoft.com/office/powerpoint/2010/main" val="4061256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err="1">
                <a:effectLst/>
                <a:latin typeface="Arial" panose="020B0604020202020204" pitchFamily="34" charset="0"/>
              </a:rPr>
              <a:t>ΗΕνεργειακήΣυνεταιριστικήΕταιρείαΚαρδίτσας</a:t>
            </a:r>
            <a:r>
              <a:rPr lang="el-GR" dirty="0">
                <a:effectLst/>
                <a:latin typeface="Arial" panose="020B0604020202020204" pitchFamily="34" charset="0"/>
              </a:rPr>
              <a:t> (ΕΣΕΚ) έχειτηνέδρατηςστηνΚαρδίτσακαιδραστηριοποιείταιστηναξιοποίησητηςτοπικήςβιομάζαςενώέχειήδηκατασκευάσεικαιλειτουργείμιαμονάδαπαραγωγήςπέλετ. </a:t>
            </a:r>
            <a:r>
              <a:rPr lang="el-GR" dirty="0" err="1">
                <a:effectLst/>
                <a:latin typeface="Arial" panose="020B0604020202020204" pitchFamily="34" charset="0"/>
              </a:rPr>
              <a:t>Ηεφοδιαστικήαλυσίδαπουέχεισχεδιάσειγιατησυλλογή</a:t>
            </a:r>
            <a:r>
              <a:rPr lang="el-GR" dirty="0">
                <a:effectLst/>
                <a:latin typeface="Arial" panose="020B0604020202020204" pitchFamily="34" charset="0"/>
              </a:rPr>
              <a:t>, </a:t>
            </a:r>
            <a:r>
              <a:rPr lang="el-GR" dirty="0" err="1">
                <a:effectLst/>
                <a:latin typeface="Arial" panose="020B0604020202020204" pitchFamily="34" charset="0"/>
              </a:rPr>
              <a:t>μεταφοράκαιαξιοποίησητηςβιομάζας</a:t>
            </a:r>
            <a:r>
              <a:rPr lang="el-GR" dirty="0">
                <a:effectLst/>
                <a:latin typeface="Arial" panose="020B0604020202020204" pitchFamily="34" charset="0"/>
              </a:rPr>
              <a:t>, ενισχύειτηντοπικήοικονομίακαισυμβάλειτηβέλτιστηδιαχείρισητωνφυσικώνπόρων, </a:t>
            </a:r>
            <a:r>
              <a:rPr lang="el-GR" dirty="0" err="1">
                <a:effectLst/>
                <a:latin typeface="Arial" panose="020B0604020202020204" pitchFamily="34" charset="0"/>
              </a:rPr>
              <a:t>προστατεύονταςέτσιτοπεριβάλλονκαιτοκλίμα</a:t>
            </a:r>
            <a:r>
              <a:rPr lang="el-GR" dirty="0">
                <a:effectLst/>
                <a:latin typeface="Arial" panose="020B0604020202020204" pitchFamily="34" charset="0"/>
              </a:rPr>
              <a:t>. </a:t>
            </a:r>
            <a:r>
              <a:rPr lang="el-GR" dirty="0" err="1">
                <a:effectLst/>
                <a:latin typeface="Arial" panose="020B0604020202020204" pitchFamily="34" charset="0"/>
              </a:rPr>
              <a:t>Ηβιομάζαμπορείναχρησιμοποιηθείγιατηνπαραγωγήκαθαρήςενέργειας</a:t>
            </a:r>
            <a:r>
              <a:rPr lang="el-GR" dirty="0">
                <a:effectLst/>
                <a:latin typeface="Arial" panose="020B0604020202020204" pitchFamily="34" charset="0"/>
              </a:rPr>
              <a:t>, </a:t>
            </a:r>
            <a:r>
              <a:rPr lang="el-GR" dirty="0" err="1">
                <a:effectLst/>
                <a:latin typeface="Arial" panose="020B0604020202020204" pitchFamily="34" charset="0"/>
              </a:rPr>
              <a:t>αλλάκαιγι</a:t>
            </a:r>
            <a:r>
              <a:rPr lang="el-GR" dirty="0">
                <a:effectLst/>
                <a:latin typeface="Arial" panose="020B0604020202020204" pitchFamily="34" charset="0"/>
              </a:rPr>
              <a:t> ατομείςστουςοποίουςείναιδυσκολότεροναεπιτευχθείηαπανθρακοποίηση, </a:t>
            </a:r>
            <a:r>
              <a:rPr lang="el-GR" dirty="0" err="1">
                <a:effectLst/>
                <a:latin typeface="Arial" panose="020B0604020202020204" pitchFamily="34" charset="0"/>
              </a:rPr>
              <a:t>όπωςηθέρμανση</a:t>
            </a:r>
            <a:r>
              <a:rPr lang="el-GR" dirty="0">
                <a:effectLst/>
                <a:latin typeface="Arial" panose="020B0604020202020204" pitchFamily="34" charset="0"/>
              </a:rPr>
              <a:t>. Παράλληλα, </a:t>
            </a:r>
            <a:r>
              <a:rPr lang="el-GR" dirty="0" err="1">
                <a:effectLst/>
                <a:latin typeface="Arial" panose="020B0604020202020204" pitchFamily="34" charset="0"/>
              </a:rPr>
              <a:t>ηΕΣΕΚσυμμετέχεισεδιεθνήπρογράμματαόπωςτοHorizon</a:t>
            </a:r>
            <a:r>
              <a:rPr lang="el-GR" dirty="0">
                <a:effectLst/>
                <a:latin typeface="Arial" panose="020B0604020202020204" pitchFamily="34" charset="0"/>
              </a:rPr>
              <a:t> </a:t>
            </a:r>
            <a:r>
              <a:rPr lang="el-GR" dirty="0" err="1">
                <a:effectLst/>
                <a:latin typeface="Arial" panose="020B0604020202020204" pitchFamily="34" charset="0"/>
              </a:rPr>
              <a:t>BECoop</a:t>
            </a:r>
            <a:r>
              <a:rPr lang="el-GR" dirty="0">
                <a:effectLst/>
                <a:latin typeface="Arial" panose="020B0604020202020204" pitchFamily="34" charset="0"/>
              </a:rPr>
              <a:t>(2020-2023), </a:t>
            </a:r>
            <a:r>
              <a:rPr lang="el-GR" dirty="0" err="1">
                <a:effectLst/>
                <a:latin typeface="Arial" panose="020B0604020202020204" pitchFamily="34" charset="0"/>
              </a:rPr>
              <a:t>γιατηνδημιουργίαενόςκατάλληλουθεσμικού</a:t>
            </a:r>
            <a:r>
              <a:rPr lang="el-GR" dirty="0">
                <a:effectLst/>
                <a:latin typeface="Arial" panose="020B0604020202020204" pitchFamily="34" charset="0"/>
              </a:rPr>
              <a:t>, τεχνολογικούκαιοικονομικούπλαισίουγιατηναξιοποίησητηςβιο-ενέργειαςστηνΕλλάδα. Μέσωαξιοποίησηςερευνητικώνευρημάτωνκαισυντονισμένηςπροσπάθειαςευαισθητοποίησηςτουκοινούσχετικάμετιςενεργειακέςκοινότητες, </a:t>
            </a:r>
            <a:r>
              <a:rPr lang="el-GR" dirty="0" err="1">
                <a:effectLst/>
                <a:latin typeface="Arial" panose="020B0604020202020204" pitchFamily="34" charset="0"/>
              </a:rPr>
              <a:t>ηΕΣΕΚπροσπαθείνασυμβάλλειστηδημιουργίανέων</a:t>
            </a:r>
            <a:r>
              <a:rPr lang="el-GR" dirty="0">
                <a:effectLst/>
                <a:latin typeface="Arial" panose="020B0604020202020204" pitchFamily="34" charset="0"/>
              </a:rPr>
              <a:t> «</a:t>
            </a:r>
            <a:r>
              <a:rPr lang="el-GR" dirty="0" err="1">
                <a:effectLst/>
                <a:latin typeface="Arial" panose="020B0604020202020204" pitchFamily="34" charset="0"/>
              </a:rPr>
              <a:t>βιο-ενεργειακώνκοινοτήτων»στηχώρα</a:t>
            </a:r>
            <a:endParaRPr lang="en-BE" dirty="0"/>
          </a:p>
        </p:txBody>
      </p:sp>
      <p:sp>
        <p:nvSpPr>
          <p:cNvPr id="4" name="Slide Number Placeholder 3"/>
          <p:cNvSpPr>
            <a:spLocks noGrp="1"/>
          </p:cNvSpPr>
          <p:nvPr>
            <p:ph type="sldNum" sz="quarter" idx="5"/>
          </p:nvPr>
        </p:nvSpPr>
        <p:spPr/>
        <p:txBody>
          <a:bodyPr/>
          <a:lstStyle/>
          <a:p>
            <a:fld id="{392ACDB3-93A3-440C-BF4D-FB738E052DE6}" type="slidenum">
              <a:rPr lang="en-BE" smtClean="0"/>
              <a:t>9</a:t>
            </a:fld>
            <a:endParaRPr lang="en-BE"/>
          </a:p>
        </p:txBody>
      </p:sp>
    </p:spTree>
    <p:extLst>
      <p:ext uri="{BB962C8B-B14F-4D97-AF65-F5344CB8AC3E}">
        <p14:creationId xmlns:p14="http://schemas.microsoft.com/office/powerpoint/2010/main" val="28672351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392ACDB3-93A3-440C-BF4D-FB738E052DE6}" type="slidenum">
              <a:rPr lang="en-BE" smtClean="0"/>
              <a:t>10</a:t>
            </a:fld>
            <a:endParaRPr lang="en-BE"/>
          </a:p>
        </p:txBody>
      </p:sp>
    </p:spTree>
    <p:extLst>
      <p:ext uri="{BB962C8B-B14F-4D97-AF65-F5344CB8AC3E}">
        <p14:creationId xmlns:p14="http://schemas.microsoft.com/office/powerpoint/2010/main" val="14705121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Energy Communities Tipperary Cooperative - A One-Stop-Shop Service</a:t>
            </a:r>
          </a:p>
          <a:p>
            <a:r>
              <a:rPr lang="en-US" dirty="0"/>
              <a:t>Energy Communities Tipperary Cooperative is a community-led, home insulation upgrade and retrofitting organization. They are active in County Tipperary in Ireland. The cooperative sees citizen-led renovation as a tool for local development leading to local benefit. By providing a One-Stop-Shop service, they make it easy for homeowners to get grant aid, source contractors and oversee projects. They do this using funding from the Sustainable Energy Authority of Ireland (SEAI) and in partnership with local partners such as the regional energy agency and community development company. providers of community loans,</a:t>
            </a:r>
          </a:p>
          <a:p>
            <a:r>
              <a:rPr lang="en-US" dirty="0"/>
              <a:t>Between 2012 – 2019 already 827 houses and 25 communal/commercial buildings in 13 communities have been renovated, leading up to 8.8 GWh in energy savings. This required a 10.2 million Euro investment.</a:t>
            </a:r>
          </a:p>
          <a:p>
            <a:endParaRPr lang="en-BE" dirty="0"/>
          </a:p>
        </p:txBody>
      </p:sp>
      <p:sp>
        <p:nvSpPr>
          <p:cNvPr id="4" name="Slide Number Placeholder 3"/>
          <p:cNvSpPr>
            <a:spLocks noGrp="1"/>
          </p:cNvSpPr>
          <p:nvPr>
            <p:ph type="sldNum" sz="quarter" idx="5"/>
          </p:nvPr>
        </p:nvSpPr>
        <p:spPr/>
        <p:txBody>
          <a:bodyPr/>
          <a:lstStyle/>
          <a:p>
            <a:fld id="{392ACDB3-93A3-440C-BF4D-FB738E052DE6}" type="slidenum">
              <a:rPr lang="en-BE" smtClean="0"/>
              <a:t>12</a:t>
            </a:fld>
            <a:endParaRPr lang="en-BE"/>
          </a:p>
        </p:txBody>
      </p:sp>
    </p:spTree>
    <p:extLst>
      <p:ext uri="{BB962C8B-B14F-4D97-AF65-F5344CB8AC3E}">
        <p14:creationId xmlns:p14="http://schemas.microsoft.com/office/powerpoint/2010/main" val="32839200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D23A9CC6-7360-4A46-B941-838886A2E189}" type="slidenum">
              <a:rPr lang="en-BE" smtClean="0"/>
              <a:t>13</a:t>
            </a:fld>
            <a:endParaRPr lang="en-BE"/>
          </a:p>
        </p:txBody>
      </p:sp>
    </p:spTree>
    <p:extLst>
      <p:ext uri="{BB962C8B-B14F-4D97-AF65-F5344CB8AC3E}">
        <p14:creationId xmlns:p14="http://schemas.microsoft.com/office/powerpoint/2010/main" val="40772904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D23A9CC6-7360-4A46-B941-838886A2E189}" type="slidenum">
              <a:rPr lang="en-BE" smtClean="0"/>
              <a:t>14</a:t>
            </a:fld>
            <a:endParaRPr lang="en-BE"/>
          </a:p>
        </p:txBody>
      </p:sp>
    </p:spTree>
    <p:extLst>
      <p:ext uri="{BB962C8B-B14F-4D97-AF65-F5344CB8AC3E}">
        <p14:creationId xmlns:p14="http://schemas.microsoft.com/office/powerpoint/2010/main" val="20811846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392ACDB3-93A3-440C-BF4D-FB738E052DE6}" type="slidenum">
              <a:rPr lang="en-BE" smtClean="0"/>
              <a:t>15</a:t>
            </a:fld>
            <a:endParaRPr lang="en-BE"/>
          </a:p>
        </p:txBody>
      </p:sp>
    </p:spTree>
    <p:extLst>
      <p:ext uri="{BB962C8B-B14F-4D97-AF65-F5344CB8AC3E}">
        <p14:creationId xmlns:p14="http://schemas.microsoft.com/office/powerpoint/2010/main" val="38885682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D91AA6B5-08BE-44EC-8A45-C60932CC984B}" type="slidenum">
              <a:rPr lang="en-BE" smtClean="0"/>
              <a:t>19</a:t>
            </a:fld>
            <a:endParaRPr lang="en-BE"/>
          </a:p>
        </p:txBody>
      </p:sp>
    </p:spTree>
    <p:extLst>
      <p:ext uri="{BB962C8B-B14F-4D97-AF65-F5344CB8AC3E}">
        <p14:creationId xmlns:p14="http://schemas.microsoft.com/office/powerpoint/2010/main" val="4626940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_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76AE70-196B-DA4A-945F-A63395C7191C}"/>
              </a:ext>
            </a:extLst>
          </p:cNvPr>
          <p:cNvSpPr>
            <a:spLocks noGrp="1"/>
          </p:cNvSpPr>
          <p:nvPr>
            <p:ph type="ctrTitle"/>
          </p:nvPr>
        </p:nvSpPr>
        <p:spPr>
          <a:xfrm>
            <a:off x="1524000" y="1809854"/>
            <a:ext cx="9144000" cy="2387600"/>
          </a:xfrm>
        </p:spPr>
        <p:txBody>
          <a:bodyPr anchor="b"/>
          <a:lstStyle>
            <a:lvl1pPr algn="ctr">
              <a:defRPr sz="6000"/>
            </a:lvl1pPr>
          </a:lstStyle>
          <a:p>
            <a:r>
              <a:rPr lang="en-US"/>
              <a:t>Click to edit Master title style</a:t>
            </a:r>
            <a:endParaRPr lang="nl-BE" dirty="0"/>
          </a:p>
        </p:txBody>
      </p:sp>
      <p:sp>
        <p:nvSpPr>
          <p:cNvPr id="3" name="Ondertitel 2">
            <a:extLst>
              <a:ext uri="{FF2B5EF4-FFF2-40B4-BE49-F238E27FC236}">
                <a16:creationId xmlns:a16="http://schemas.microsoft.com/office/drawing/2014/main" id="{B22940C5-8693-C240-A801-85A648644751}"/>
              </a:ext>
            </a:extLst>
          </p:cNvPr>
          <p:cNvSpPr>
            <a:spLocks noGrp="1"/>
          </p:cNvSpPr>
          <p:nvPr>
            <p:ph type="subTitle" idx="1"/>
          </p:nvPr>
        </p:nvSpPr>
        <p:spPr>
          <a:xfrm>
            <a:off x="1524000" y="440710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BE" dirty="0"/>
          </a:p>
        </p:txBody>
      </p:sp>
      <p:pic>
        <p:nvPicPr>
          <p:cNvPr id="4" name="Afbeelding 3">
            <a:extLst>
              <a:ext uri="{FF2B5EF4-FFF2-40B4-BE49-F238E27FC236}">
                <a16:creationId xmlns:a16="http://schemas.microsoft.com/office/drawing/2014/main" id="{39454107-BD72-E248-8FEB-247AC42A5D1A}"/>
              </a:ext>
            </a:extLst>
          </p:cNvPr>
          <p:cNvPicPr>
            <a:picLocks noChangeAspect="1"/>
          </p:cNvPicPr>
          <p:nvPr userDrawn="1"/>
        </p:nvPicPr>
        <p:blipFill>
          <a:blip r:embed="rId2"/>
          <a:stretch>
            <a:fillRect/>
          </a:stretch>
        </p:blipFill>
        <p:spPr>
          <a:xfrm>
            <a:off x="3386982" y="151272"/>
            <a:ext cx="5418035" cy="1553755"/>
          </a:xfrm>
          <a:prstGeom prst="rect">
            <a:avLst/>
          </a:prstGeom>
        </p:spPr>
      </p:pic>
    </p:spTree>
    <p:extLst>
      <p:ext uri="{BB962C8B-B14F-4D97-AF65-F5344CB8AC3E}">
        <p14:creationId xmlns:p14="http://schemas.microsoft.com/office/powerpoint/2010/main" val="5649344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 with captio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DF0CED-F10C-CF49-9F0B-6A214FE994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l-BE"/>
          </a:p>
        </p:txBody>
      </p:sp>
      <p:sp>
        <p:nvSpPr>
          <p:cNvPr id="3" name="Tijdelijke aanduiding voor afbeelding 2">
            <a:extLst>
              <a:ext uri="{FF2B5EF4-FFF2-40B4-BE49-F238E27FC236}">
                <a16:creationId xmlns:a16="http://schemas.microsoft.com/office/drawing/2014/main" id="{0E896314-FDBE-BE40-B3D5-D6FED49DD94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nl-BE"/>
          </a:p>
        </p:txBody>
      </p:sp>
      <p:sp>
        <p:nvSpPr>
          <p:cNvPr id="4" name="Tijdelijke aanduiding voor tekst 3">
            <a:extLst>
              <a:ext uri="{FF2B5EF4-FFF2-40B4-BE49-F238E27FC236}">
                <a16:creationId xmlns:a16="http://schemas.microsoft.com/office/drawing/2014/main" id="{9BF335F5-9164-6C46-8694-5B2B7C2EC0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9335080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_Lee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683DCA54-7F46-E048-8DF9-1A975EA57E3F}"/>
              </a:ext>
            </a:extLst>
          </p:cNvPr>
          <p:cNvPicPr>
            <a:picLocks noChangeAspect="1"/>
          </p:cNvPicPr>
          <p:nvPr userDrawn="1"/>
        </p:nvPicPr>
        <p:blipFill>
          <a:blip r:embed="rId2"/>
          <a:stretch>
            <a:fillRect/>
          </a:stretch>
        </p:blipFill>
        <p:spPr>
          <a:xfrm rot="5400000">
            <a:off x="2730424" y="-2730428"/>
            <a:ext cx="6923305" cy="12384159"/>
          </a:xfrm>
          <a:prstGeom prst="rect">
            <a:avLst/>
          </a:prstGeom>
        </p:spPr>
      </p:pic>
      <p:pic>
        <p:nvPicPr>
          <p:cNvPr id="6" name="Afbeelding 5">
            <a:extLst>
              <a:ext uri="{FF2B5EF4-FFF2-40B4-BE49-F238E27FC236}">
                <a16:creationId xmlns:a16="http://schemas.microsoft.com/office/drawing/2014/main" id="{9AD0B793-C0D4-3A4E-9A18-4375011AC94F}"/>
              </a:ext>
            </a:extLst>
          </p:cNvPr>
          <p:cNvPicPr>
            <a:picLocks noChangeAspect="1"/>
          </p:cNvPicPr>
          <p:nvPr userDrawn="1"/>
        </p:nvPicPr>
        <p:blipFill>
          <a:blip r:embed="rId3"/>
          <a:stretch>
            <a:fillRect/>
          </a:stretch>
        </p:blipFill>
        <p:spPr>
          <a:xfrm>
            <a:off x="4590847" y="469012"/>
            <a:ext cx="3010306" cy="408533"/>
          </a:xfrm>
          <a:prstGeom prst="rect">
            <a:avLst/>
          </a:prstGeom>
        </p:spPr>
      </p:pic>
      <p:pic>
        <p:nvPicPr>
          <p:cNvPr id="8" name="Picture 7">
            <a:extLst>
              <a:ext uri="{FF2B5EF4-FFF2-40B4-BE49-F238E27FC236}">
                <a16:creationId xmlns:a16="http://schemas.microsoft.com/office/drawing/2014/main" id="{60AEC6B5-3AFD-4B17-B92D-EC9343EF4A18}"/>
              </a:ext>
            </a:extLst>
          </p:cNvPr>
          <p:cNvPicPr>
            <a:picLocks noChangeAspect="1"/>
          </p:cNvPicPr>
          <p:nvPr userDrawn="1"/>
        </p:nvPicPr>
        <p:blipFill>
          <a:blip r:embed="rId4"/>
          <a:srcRect/>
          <a:stretch/>
        </p:blipFill>
        <p:spPr>
          <a:xfrm>
            <a:off x="7035446" y="4401577"/>
            <a:ext cx="5285685" cy="2402828"/>
          </a:xfrm>
          <a:prstGeom prst="rect">
            <a:avLst/>
          </a:prstGeom>
        </p:spPr>
      </p:pic>
    </p:spTree>
    <p:extLst>
      <p:ext uri="{BB962C8B-B14F-4D97-AF65-F5344CB8AC3E}">
        <p14:creationId xmlns:p14="http://schemas.microsoft.com/office/powerpoint/2010/main" val="275258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76AE70-196B-DA4A-945F-A63395C7191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nl-BE" dirty="0"/>
          </a:p>
        </p:txBody>
      </p:sp>
      <p:sp>
        <p:nvSpPr>
          <p:cNvPr id="3" name="Ondertitel 2">
            <a:extLst>
              <a:ext uri="{FF2B5EF4-FFF2-40B4-BE49-F238E27FC236}">
                <a16:creationId xmlns:a16="http://schemas.microsoft.com/office/drawing/2014/main" id="{B22940C5-8693-C240-A801-85A6486447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BE" dirty="0"/>
          </a:p>
        </p:txBody>
      </p:sp>
    </p:spTree>
    <p:extLst>
      <p:ext uri="{BB962C8B-B14F-4D97-AF65-F5344CB8AC3E}">
        <p14:creationId xmlns:p14="http://schemas.microsoft.com/office/powerpoint/2010/main" val="41968282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7F798A-51FF-624D-B313-DD73D48AAB6F}"/>
              </a:ext>
            </a:extLst>
          </p:cNvPr>
          <p:cNvSpPr>
            <a:spLocks noGrp="1"/>
          </p:cNvSpPr>
          <p:nvPr>
            <p:ph type="title"/>
          </p:nvPr>
        </p:nvSpPr>
        <p:spPr/>
        <p:txBody>
          <a:bodyPr/>
          <a:lstStyle/>
          <a:p>
            <a:r>
              <a:rPr lang="en-US"/>
              <a:t>Click to edit Master title style</a:t>
            </a:r>
            <a:endParaRPr lang="nl-BE"/>
          </a:p>
        </p:txBody>
      </p:sp>
      <p:sp>
        <p:nvSpPr>
          <p:cNvPr id="3" name="Tijdelijke aanduiding voor inhoud 2">
            <a:extLst>
              <a:ext uri="{FF2B5EF4-FFF2-40B4-BE49-F238E27FC236}">
                <a16:creationId xmlns:a16="http://schemas.microsoft.com/office/drawing/2014/main" id="{B747A87B-CA7C-B949-BC07-F452D9A1D612}"/>
              </a:ext>
            </a:extLst>
          </p:cNvPr>
          <p:cNvSpPr>
            <a:spLocks noGrp="1"/>
          </p:cNvSpPr>
          <p:nvPr>
            <p:ph idx="1"/>
          </p:nvPr>
        </p:nvSpPr>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dirty="0"/>
          </a:p>
        </p:txBody>
      </p:sp>
    </p:spTree>
    <p:extLst>
      <p:ext uri="{BB962C8B-B14F-4D97-AF65-F5344CB8AC3E}">
        <p14:creationId xmlns:p14="http://schemas.microsoft.com/office/powerpoint/2010/main" val="9532281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B9C284-1D0E-1849-A2D5-A04250E6074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nl-BE" dirty="0"/>
          </a:p>
        </p:txBody>
      </p:sp>
      <p:sp>
        <p:nvSpPr>
          <p:cNvPr id="3" name="Tijdelijke aanduiding voor tekst 2">
            <a:extLst>
              <a:ext uri="{FF2B5EF4-FFF2-40B4-BE49-F238E27FC236}">
                <a16:creationId xmlns:a16="http://schemas.microsoft.com/office/drawing/2014/main" id="{8F6BCE84-C24E-4C48-A563-3D8CDD18411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726409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Content of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28DA24-568B-6D4B-ACDA-E3E34EA4F6C3}"/>
              </a:ext>
            </a:extLst>
          </p:cNvPr>
          <p:cNvSpPr>
            <a:spLocks noGrp="1"/>
          </p:cNvSpPr>
          <p:nvPr>
            <p:ph type="title"/>
          </p:nvPr>
        </p:nvSpPr>
        <p:spPr/>
        <p:txBody>
          <a:bodyPr/>
          <a:lstStyle/>
          <a:p>
            <a:r>
              <a:rPr lang="en-US"/>
              <a:t>Click to edit Master title style</a:t>
            </a:r>
            <a:endParaRPr lang="nl-BE"/>
          </a:p>
        </p:txBody>
      </p:sp>
      <p:sp>
        <p:nvSpPr>
          <p:cNvPr id="3" name="Tijdelijke aanduiding voor inhoud 2">
            <a:extLst>
              <a:ext uri="{FF2B5EF4-FFF2-40B4-BE49-F238E27FC236}">
                <a16:creationId xmlns:a16="http://schemas.microsoft.com/office/drawing/2014/main" id="{39115930-F080-DE41-A711-8030E31A44E6}"/>
              </a:ext>
            </a:extLst>
          </p:cNvPr>
          <p:cNvSpPr>
            <a:spLocks noGrp="1"/>
          </p:cNvSpPr>
          <p:nvPr>
            <p:ph sz="half" idx="1"/>
          </p:nvPr>
        </p:nvSpPr>
        <p:spPr>
          <a:xfrm>
            <a:off x="838200" y="1825625"/>
            <a:ext cx="5181600" cy="435133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dirty="0"/>
          </a:p>
        </p:txBody>
      </p:sp>
      <p:sp>
        <p:nvSpPr>
          <p:cNvPr id="4" name="Tijdelijke aanduiding voor inhoud 3">
            <a:extLst>
              <a:ext uri="{FF2B5EF4-FFF2-40B4-BE49-F238E27FC236}">
                <a16:creationId xmlns:a16="http://schemas.microsoft.com/office/drawing/2014/main" id="{9C184C09-274F-5745-AF49-FA604D7C945D}"/>
              </a:ext>
            </a:extLst>
          </p:cNvPr>
          <p:cNvSpPr>
            <a:spLocks noGrp="1"/>
          </p:cNvSpPr>
          <p:nvPr>
            <p:ph sz="half" idx="2"/>
          </p:nvPr>
        </p:nvSpPr>
        <p:spPr>
          <a:xfrm>
            <a:off x="6172200" y="1825625"/>
            <a:ext cx="5181600" cy="435133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dirty="0"/>
          </a:p>
        </p:txBody>
      </p:sp>
    </p:spTree>
    <p:extLst>
      <p:ext uri="{BB962C8B-B14F-4D97-AF65-F5344CB8AC3E}">
        <p14:creationId xmlns:p14="http://schemas.microsoft.com/office/powerpoint/2010/main" val="9800197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77151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io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8A1F55-74D1-C443-896A-594B68CE5D56}"/>
              </a:ext>
            </a:extLst>
          </p:cNvPr>
          <p:cNvSpPr>
            <a:spLocks noGrp="1"/>
          </p:cNvSpPr>
          <p:nvPr>
            <p:ph type="title"/>
          </p:nvPr>
        </p:nvSpPr>
        <p:spPr>
          <a:xfrm>
            <a:off x="839788" y="365125"/>
            <a:ext cx="10515600" cy="1325563"/>
          </a:xfrm>
        </p:spPr>
        <p:txBody>
          <a:bodyPr/>
          <a:lstStyle/>
          <a:p>
            <a:r>
              <a:rPr lang="en-US"/>
              <a:t>Click to edit Master title style</a:t>
            </a:r>
            <a:endParaRPr lang="nl-BE"/>
          </a:p>
        </p:txBody>
      </p:sp>
      <p:sp>
        <p:nvSpPr>
          <p:cNvPr id="3" name="Tijdelijke aanduiding voor tekst 2">
            <a:extLst>
              <a:ext uri="{FF2B5EF4-FFF2-40B4-BE49-F238E27FC236}">
                <a16:creationId xmlns:a16="http://schemas.microsoft.com/office/drawing/2014/main" id="{6F60092F-BF24-AE4D-B5B8-087315C9E446}"/>
              </a:ext>
            </a:extLst>
          </p:cNvPr>
          <p:cNvSpPr>
            <a:spLocks noGrp="1"/>
          </p:cNvSpPr>
          <p:nvPr>
            <p:ph type="body" idx="1"/>
          </p:nvPr>
        </p:nvSpPr>
        <p:spPr>
          <a:xfrm>
            <a:off x="839788" y="1681163"/>
            <a:ext cx="5157787"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Tijdelijke aanduiding voor inhoud 3">
            <a:extLst>
              <a:ext uri="{FF2B5EF4-FFF2-40B4-BE49-F238E27FC236}">
                <a16:creationId xmlns:a16="http://schemas.microsoft.com/office/drawing/2014/main" id="{46B3D7CC-9B40-8445-A2C9-535430EC5CAC}"/>
              </a:ext>
            </a:extLst>
          </p:cNvPr>
          <p:cNvSpPr>
            <a:spLocks noGrp="1"/>
          </p:cNvSpPr>
          <p:nvPr>
            <p:ph sz="half" idx="2"/>
          </p:nvPr>
        </p:nvSpPr>
        <p:spPr>
          <a:xfrm>
            <a:off x="839788" y="2505075"/>
            <a:ext cx="5157787" cy="368458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dirty="0"/>
          </a:p>
        </p:txBody>
      </p:sp>
      <p:sp>
        <p:nvSpPr>
          <p:cNvPr id="5" name="Tijdelijke aanduiding voor tekst 4">
            <a:extLst>
              <a:ext uri="{FF2B5EF4-FFF2-40B4-BE49-F238E27FC236}">
                <a16:creationId xmlns:a16="http://schemas.microsoft.com/office/drawing/2014/main" id="{4BBC9867-9171-514D-B7BF-88BC9D96E692}"/>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Tijdelijke aanduiding voor inhoud 5">
            <a:extLst>
              <a:ext uri="{FF2B5EF4-FFF2-40B4-BE49-F238E27FC236}">
                <a16:creationId xmlns:a16="http://schemas.microsoft.com/office/drawing/2014/main" id="{9A50FB13-2F79-634E-9EF1-B240C325BFAB}"/>
              </a:ext>
            </a:extLst>
          </p:cNvPr>
          <p:cNvSpPr>
            <a:spLocks noGrp="1"/>
          </p:cNvSpPr>
          <p:nvPr>
            <p:ph sz="quarter" idx="4"/>
          </p:nvPr>
        </p:nvSpPr>
        <p:spPr>
          <a:xfrm>
            <a:off x="6172200" y="2505075"/>
            <a:ext cx="5183188" cy="368458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dirty="0"/>
          </a:p>
        </p:txBody>
      </p:sp>
    </p:spTree>
    <p:extLst>
      <p:ext uri="{BB962C8B-B14F-4D97-AF65-F5344CB8AC3E}">
        <p14:creationId xmlns:p14="http://schemas.microsoft.com/office/powerpoint/2010/main" val="13673114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B82AD1-42C9-4D40-92AE-56750EAA3F2F}"/>
              </a:ext>
            </a:extLst>
          </p:cNvPr>
          <p:cNvSpPr>
            <a:spLocks noGrp="1"/>
          </p:cNvSpPr>
          <p:nvPr>
            <p:ph type="title"/>
          </p:nvPr>
        </p:nvSpPr>
        <p:spPr/>
        <p:txBody>
          <a:bodyPr/>
          <a:lstStyle/>
          <a:p>
            <a:r>
              <a:rPr lang="en-US"/>
              <a:t>Click to edit Master title style</a:t>
            </a:r>
            <a:endParaRPr lang="nl-BE"/>
          </a:p>
        </p:txBody>
      </p:sp>
    </p:spTree>
    <p:extLst>
      <p:ext uri="{BB962C8B-B14F-4D97-AF65-F5344CB8AC3E}">
        <p14:creationId xmlns:p14="http://schemas.microsoft.com/office/powerpoint/2010/main" val="40114889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6877C8-5B95-A246-981F-E35B67FE26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l-BE"/>
          </a:p>
        </p:txBody>
      </p:sp>
      <p:sp>
        <p:nvSpPr>
          <p:cNvPr id="3" name="Tijdelijke aanduiding voor inhoud 2">
            <a:extLst>
              <a:ext uri="{FF2B5EF4-FFF2-40B4-BE49-F238E27FC236}">
                <a16:creationId xmlns:a16="http://schemas.microsoft.com/office/drawing/2014/main" id="{28245873-7372-864D-9334-7E88FF63802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Tijdelijke aanduiding voor tekst 3">
            <a:extLst>
              <a:ext uri="{FF2B5EF4-FFF2-40B4-BE49-F238E27FC236}">
                <a16:creationId xmlns:a16="http://schemas.microsoft.com/office/drawing/2014/main" id="{93933935-E4F1-A34C-B3BE-7EF982FC8F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1659326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C25EFF05-8C0E-9348-A858-FC4EE0FB7E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dirty="0"/>
              <a:t>Klik om stijl te bewerken</a:t>
            </a:r>
            <a:endParaRPr lang="nl-BE" dirty="0"/>
          </a:p>
        </p:txBody>
      </p:sp>
      <p:sp>
        <p:nvSpPr>
          <p:cNvPr id="3" name="Tijdelijke aanduiding voor tekst 2">
            <a:extLst>
              <a:ext uri="{FF2B5EF4-FFF2-40B4-BE49-F238E27FC236}">
                <a16:creationId xmlns:a16="http://schemas.microsoft.com/office/drawing/2014/main" id="{76AA2370-6638-B943-A3AE-A7D58EBC0450}"/>
              </a:ext>
            </a:extLst>
          </p:cNvPr>
          <p:cNvSpPr>
            <a:spLocks noGrp="1"/>
          </p:cNvSpPr>
          <p:nvPr>
            <p:ph type="body" idx="1"/>
          </p:nvPr>
        </p:nvSpPr>
        <p:spPr>
          <a:xfrm>
            <a:off x="838200" y="1825624"/>
            <a:ext cx="10515600" cy="4486583"/>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pic>
        <p:nvPicPr>
          <p:cNvPr id="7" name="Afbeelding 6">
            <a:extLst>
              <a:ext uri="{FF2B5EF4-FFF2-40B4-BE49-F238E27FC236}">
                <a16:creationId xmlns:a16="http://schemas.microsoft.com/office/drawing/2014/main" id="{50A1E7DC-96D0-314A-9E07-F5C8B2888FC4}"/>
              </a:ext>
            </a:extLst>
          </p:cNvPr>
          <p:cNvPicPr>
            <a:picLocks noChangeAspect="1"/>
          </p:cNvPicPr>
          <p:nvPr userDrawn="1"/>
        </p:nvPicPr>
        <p:blipFill>
          <a:blip r:embed="rId13"/>
          <a:stretch>
            <a:fillRect/>
          </a:stretch>
        </p:blipFill>
        <p:spPr>
          <a:xfrm>
            <a:off x="0" y="6761230"/>
            <a:ext cx="12192000" cy="136525"/>
          </a:xfrm>
          <a:prstGeom prst="rect">
            <a:avLst/>
          </a:prstGeom>
        </p:spPr>
      </p:pic>
      <p:pic>
        <p:nvPicPr>
          <p:cNvPr id="9" name="Afbeelding 8">
            <a:extLst>
              <a:ext uri="{FF2B5EF4-FFF2-40B4-BE49-F238E27FC236}">
                <a16:creationId xmlns:a16="http://schemas.microsoft.com/office/drawing/2014/main" id="{2EFEF114-9FB9-104E-938C-3F70D249194E}"/>
              </a:ext>
            </a:extLst>
          </p:cNvPr>
          <p:cNvPicPr>
            <a:picLocks noChangeAspect="1"/>
          </p:cNvPicPr>
          <p:nvPr userDrawn="1"/>
        </p:nvPicPr>
        <p:blipFill>
          <a:blip r:embed="rId14"/>
          <a:stretch>
            <a:fillRect/>
          </a:stretch>
        </p:blipFill>
        <p:spPr>
          <a:xfrm>
            <a:off x="11012548" y="6422993"/>
            <a:ext cx="1179452" cy="338237"/>
          </a:xfrm>
          <a:prstGeom prst="rect">
            <a:avLst/>
          </a:prstGeom>
        </p:spPr>
      </p:pic>
    </p:spTree>
    <p:extLst>
      <p:ext uri="{BB962C8B-B14F-4D97-AF65-F5344CB8AC3E}">
        <p14:creationId xmlns:p14="http://schemas.microsoft.com/office/powerpoint/2010/main" val="1198399763"/>
      </p:ext>
    </p:extLst>
  </p:cSld>
  <p:clrMap bg1="lt1" tx1="dk1" bg2="lt2" tx2="dk2" accent1="accent1" accent2="accent2" accent3="accent3" accent4="accent4" accent5="accent5" accent6="accent6" hlink="hlink" folHlink="folHlink"/>
  <p:sldLayoutIdLst>
    <p:sldLayoutId id="2147483658" r:id="rId1"/>
    <p:sldLayoutId id="2147483649" r:id="rId2"/>
    <p:sldLayoutId id="2147483650" r:id="rId3"/>
    <p:sldLayoutId id="2147483651" r:id="rId4"/>
    <p:sldLayoutId id="2147483652" r:id="rId5"/>
    <p:sldLayoutId id="2147483655" r:id="rId6"/>
    <p:sldLayoutId id="2147483653" r:id="rId7"/>
    <p:sldLayoutId id="2147483654" r:id="rId8"/>
    <p:sldLayoutId id="2147483656" r:id="rId9"/>
    <p:sldLayoutId id="2147483657" r:id="rId10"/>
    <p:sldLayoutId id="2147483659" r:id="rId11"/>
  </p:sldLayoutIdLst>
  <p:txStyles>
    <p:titleStyle>
      <a:lvl1pPr algn="l" defTabSz="914400" rtl="0" eaLnBrk="1" latinLnBrk="0" hangingPunct="1">
        <a:lnSpc>
          <a:spcPct val="90000"/>
        </a:lnSpc>
        <a:spcBef>
          <a:spcPct val="0"/>
        </a:spcBef>
        <a:buNone/>
        <a:defRPr sz="4400" b="1" i="0" kern="1200" baseline="0">
          <a:solidFill>
            <a:schemeClr val="tx1"/>
          </a:solidFill>
          <a:latin typeface="Raleway" panose="020B0503030101060003" pitchFamily="34" charset="77"/>
          <a:ea typeface="+mj-ea"/>
          <a:cs typeface="+mj-cs"/>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2800" b="0" i="0" kern="1200">
          <a:solidFill>
            <a:schemeClr val="tx1"/>
          </a:solidFill>
          <a:latin typeface="Raleway" panose="020B0503030101060003" pitchFamily="34" charset="77"/>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2400" b="0" i="0" kern="1200">
          <a:solidFill>
            <a:schemeClr val="tx1"/>
          </a:solidFill>
          <a:latin typeface="Raleway" panose="020B0503030101060003" pitchFamily="34" charset="77"/>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2000" b="0" i="0" kern="1200">
          <a:solidFill>
            <a:schemeClr val="tx1"/>
          </a:solidFill>
          <a:latin typeface="Raleway" panose="020B0503030101060003" pitchFamily="34" charset="77"/>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800" b="0" i="0" kern="1200">
          <a:solidFill>
            <a:schemeClr val="tx1"/>
          </a:solidFill>
          <a:latin typeface="Raleway" panose="020B0503030101060003" pitchFamily="34" charset="77"/>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800" b="0" i="0" kern="1200">
          <a:solidFill>
            <a:schemeClr val="tx1"/>
          </a:solidFill>
          <a:latin typeface="Raleway" panose="020B050303010106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23.pn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hyperlink" Target="https://www.rescoop.eu/toolbox/the-rescoop-municipality-approach"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35.jpg"/><Relationship Id="rId4" Type="http://schemas.openxmlformats.org/officeDocument/2006/relationships/hyperlink" Target="https://energy-cities.eu/publication/how-cities-can-back-renewable-energy-communities/"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image" Target="../media/image4.emf"/><Relationship Id="rId7" Type="http://schemas.openxmlformats.org/officeDocument/2006/relationships/image" Target="../media/image41.png"/><Relationship Id="rId2" Type="http://schemas.openxmlformats.org/officeDocument/2006/relationships/image" Target="../media/image37.jpg"/><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5.xml"/><Relationship Id="rId4" Type="http://schemas.openxmlformats.org/officeDocument/2006/relationships/image" Target="../media/image19.jpg"/></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96EAB-26B4-4452-92C1-1EE066558811}"/>
              </a:ext>
            </a:extLst>
          </p:cNvPr>
          <p:cNvSpPr>
            <a:spLocks noGrp="1"/>
          </p:cNvSpPr>
          <p:nvPr>
            <p:ph type="ctrTitle"/>
          </p:nvPr>
        </p:nvSpPr>
        <p:spPr>
          <a:xfrm>
            <a:off x="1133061" y="1809854"/>
            <a:ext cx="9534939" cy="2387600"/>
          </a:xfrm>
        </p:spPr>
        <p:txBody>
          <a:bodyPr>
            <a:normAutofit fontScale="90000"/>
          </a:bodyPr>
          <a:lstStyle/>
          <a:p>
            <a:r>
              <a:rPr lang="el-GR" dirty="0"/>
              <a:t>Ενεργειακές Κοινότητες</a:t>
            </a:r>
            <a:r>
              <a:rPr lang="en-GB" dirty="0"/>
              <a:t>: </a:t>
            </a:r>
            <a:r>
              <a:rPr lang="el-GR" dirty="0"/>
              <a:t>Παραδείγματα από την Ευρώπη</a:t>
            </a:r>
            <a:endParaRPr lang="en-BE" dirty="0"/>
          </a:p>
        </p:txBody>
      </p:sp>
      <p:sp>
        <p:nvSpPr>
          <p:cNvPr id="3" name="Subtitle 2">
            <a:extLst>
              <a:ext uri="{FF2B5EF4-FFF2-40B4-BE49-F238E27FC236}">
                <a16:creationId xmlns:a16="http://schemas.microsoft.com/office/drawing/2014/main" id="{7F212A8D-5FE0-4D7B-9419-0BC213B368A3}"/>
              </a:ext>
            </a:extLst>
          </p:cNvPr>
          <p:cNvSpPr>
            <a:spLocks noGrp="1"/>
          </p:cNvSpPr>
          <p:nvPr>
            <p:ph type="subTitle" idx="1"/>
          </p:nvPr>
        </p:nvSpPr>
        <p:spPr>
          <a:xfrm>
            <a:off x="1523999" y="4407108"/>
            <a:ext cx="9409043" cy="1655762"/>
          </a:xfrm>
        </p:spPr>
        <p:txBody>
          <a:bodyPr>
            <a:normAutofit fontScale="92500" lnSpcReduction="20000"/>
          </a:bodyPr>
          <a:lstStyle/>
          <a:p>
            <a:r>
              <a:rPr lang="en-GB" dirty="0"/>
              <a:t>Cyprus Energy Academy</a:t>
            </a:r>
          </a:p>
          <a:p>
            <a:r>
              <a:rPr lang="en-GB" dirty="0"/>
              <a:t>Clean energy for EU islands secretariat</a:t>
            </a:r>
          </a:p>
          <a:p>
            <a:r>
              <a:rPr lang="en-GB" dirty="0"/>
              <a:t>24.05.22</a:t>
            </a:r>
            <a:endParaRPr lang="en-BE" dirty="0"/>
          </a:p>
        </p:txBody>
      </p:sp>
    </p:spTree>
    <p:extLst>
      <p:ext uri="{BB962C8B-B14F-4D97-AF65-F5344CB8AC3E}">
        <p14:creationId xmlns:p14="http://schemas.microsoft.com/office/powerpoint/2010/main" val="3242822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50CF48-2487-4A3A-B036-C2ADD9F874DA}"/>
              </a:ext>
            </a:extLst>
          </p:cNvPr>
          <p:cNvSpPr>
            <a:spLocks noGrp="1"/>
          </p:cNvSpPr>
          <p:nvPr>
            <p:ph sz="half" idx="1"/>
          </p:nvPr>
        </p:nvSpPr>
        <p:spPr/>
        <p:txBody>
          <a:bodyPr>
            <a:normAutofit/>
          </a:bodyPr>
          <a:lstStyle/>
          <a:p>
            <a:pPr marL="0" indent="0">
              <a:buNone/>
            </a:pPr>
            <a:r>
              <a:rPr kumimoji="0" lang="en-GB" sz="1800" b="1" i="0" u="none" strike="noStrike" kern="1200" cap="none" spc="0" normalizeH="0" baseline="0" noProof="0" dirty="0">
                <a:ln>
                  <a:noFill/>
                </a:ln>
                <a:solidFill>
                  <a:srgbClr val="071E39"/>
                </a:solidFill>
                <a:effectLst/>
                <a:uLnTx/>
                <a:uFillTx/>
                <a:latin typeface="Raleway" panose="020B0503030101060003" pitchFamily="34" charset="77"/>
                <a:ea typeface="+mj-ea"/>
                <a:cs typeface="+mj-cs"/>
              </a:rPr>
              <a:t>Hyperion Virtual net metering (</a:t>
            </a:r>
            <a:r>
              <a:rPr kumimoji="0" lang="el-GR" sz="1800" b="1" i="0" u="none" strike="noStrike" kern="1200" cap="none" spc="0" normalizeH="0" baseline="0" noProof="0" dirty="0">
                <a:ln>
                  <a:noFill/>
                </a:ln>
                <a:solidFill>
                  <a:srgbClr val="071E39"/>
                </a:solidFill>
                <a:effectLst/>
                <a:uLnTx/>
                <a:uFillTx/>
                <a:latin typeface="Raleway" panose="020B0503030101060003" pitchFamily="34" charset="77"/>
                <a:ea typeface="+mj-ea"/>
                <a:cs typeface="+mj-cs"/>
              </a:rPr>
              <a:t>Αθήνα)</a:t>
            </a:r>
            <a:endParaRPr lang="en-BE" sz="1100" b="1" dirty="0"/>
          </a:p>
        </p:txBody>
      </p:sp>
      <p:sp>
        <p:nvSpPr>
          <p:cNvPr id="6" name="TextBox 5">
            <a:extLst>
              <a:ext uri="{FF2B5EF4-FFF2-40B4-BE49-F238E27FC236}">
                <a16:creationId xmlns:a16="http://schemas.microsoft.com/office/drawing/2014/main" id="{5850F02C-AE1F-40CD-99A4-078664C66A3F}"/>
              </a:ext>
            </a:extLst>
          </p:cNvPr>
          <p:cNvSpPr txBox="1"/>
          <p:nvPr/>
        </p:nvSpPr>
        <p:spPr>
          <a:xfrm>
            <a:off x="838200" y="6342767"/>
            <a:ext cx="6096000" cy="369332"/>
          </a:xfrm>
          <a:prstGeom prst="rect">
            <a:avLst/>
          </a:prstGeom>
          <a:noFill/>
        </p:spPr>
        <p:txBody>
          <a:bodyPr wrap="square">
            <a:spAutoFit/>
          </a:bodyPr>
          <a:lstStyle/>
          <a:p>
            <a:r>
              <a:rPr lang="en-BE" b="1" dirty="0"/>
              <a:t>https://www.youtube.com/watch?v=ptwRBKVnRVU</a:t>
            </a:r>
          </a:p>
        </p:txBody>
      </p:sp>
      <p:pic>
        <p:nvPicPr>
          <p:cNvPr id="9" name="Picture 8">
            <a:extLst>
              <a:ext uri="{FF2B5EF4-FFF2-40B4-BE49-F238E27FC236}">
                <a16:creationId xmlns:a16="http://schemas.microsoft.com/office/drawing/2014/main" id="{1194BD0F-B0A8-4BD8-83A4-03B02F172A94}"/>
              </a:ext>
            </a:extLst>
          </p:cNvPr>
          <p:cNvPicPr>
            <a:picLocks noChangeAspect="1"/>
          </p:cNvPicPr>
          <p:nvPr/>
        </p:nvPicPr>
        <p:blipFill>
          <a:blip r:embed="rId3"/>
          <a:stretch>
            <a:fillRect/>
          </a:stretch>
        </p:blipFill>
        <p:spPr>
          <a:xfrm>
            <a:off x="9116174" y="2686418"/>
            <a:ext cx="2751772" cy="815255"/>
          </a:xfrm>
          <a:prstGeom prst="rect">
            <a:avLst/>
          </a:prstGeom>
        </p:spPr>
      </p:pic>
      <p:sp>
        <p:nvSpPr>
          <p:cNvPr id="10" name="TextBox 9">
            <a:extLst>
              <a:ext uri="{FF2B5EF4-FFF2-40B4-BE49-F238E27FC236}">
                <a16:creationId xmlns:a16="http://schemas.microsoft.com/office/drawing/2014/main" id="{24A7076C-228C-485D-852A-7C996E9EAEDF}"/>
              </a:ext>
            </a:extLst>
          </p:cNvPr>
          <p:cNvSpPr txBox="1"/>
          <p:nvPr/>
        </p:nvSpPr>
        <p:spPr>
          <a:xfrm>
            <a:off x="9242380" y="3863056"/>
            <a:ext cx="2499360" cy="584775"/>
          </a:xfrm>
          <a:prstGeom prst="rect">
            <a:avLst/>
          </a:prstGeom>
          <a:noFill/>
        </p:spPr>
        <p:txBody>
          <a:bodyPr wrap="square" rtlCol="0">
            <a:spAutoFit/>
          </a:bodyPr>
          <a:lstStyle/>
          <a:p>
            <a:pPr algn="r"/>
            <a:r>
              <a:rPr lang="en-GB" sz="1600" dirty="0">
                <a:latin typeface="Raleway" panose="020B0003030101060003" pitchFamily="34" charset="0"/>
              </a:rPr>
              <a:t>Credit: Hyperion Solar Community by Electra</a:t>
            </a:r>
          </a:p>
        </p:txBody>
      </p:sp>
      <p:pic>
        <p:nvPicPr>
          <p:cNvPr id="11" name="Picture 2" descr="Hyperion E.C.">
            <a:extLst>
              <a:ext uri="{FF2B5EF4-FFF2-40B4-BE49-F238E27FC236}">
                <a16:creationId xmlns:a16="http://schemas.microsoft.com/office/drawing/2014/main" id="{271256D8-F7AC-403A-96B5-A6EAACB0DB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57532" y="627449"/>
            <a:ext cx="3184208" cy="2121823"/>
          </a:xfrm>
          <a:prstGeom prst="rect">
            <a:avLst/>
          </a:prstGeom>
          <a:noFill/>
          <a:ln w="28575">
            <a:solidFill>
              <a:srgbClr val="F8AE21"/>
            </a:solidFill>
          </a:ln>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ABC0F4C6-8845-4A6B-9639-ADA650E42967}"/>
              </a:ext>
            </a:extLst>
          </p:cNvPr>
          <p:cNvPicPr>
            <a:picLocks noChangeAspect="1"/>
          </p:cNvPicPr>
          <p:nvPr/>
        </p:nvPicPr>
        <p:blipFill>
          <a:blip r:embed="rId5"/>
          <a:stretch>
            <a:fillRect/>
          </a:stretch>
        </p:blipFill>
        <p:spPr>
          <a:xfrm>
            <a:off x="949350" y="2444939"/>
            <a:ext cx="6109598" cy="3443243"/>
          </a:xfrm>
          <a:prstGeom prst="rect">
            <a:avLst/>
          </a:prstGeom>
        </p:spPr>
      </p:pic>
      <p:sp>
        <p:nvSpPr>
          <p:cNvPr id="12" name="Title 1">
            <a:extLst>
              <a:ext uri="{FF2B5EF4-FFF2-40B4-BE49-F238E27FC236}">
                <a16:creationId xmlns:a16="http://schemas.microsoft.com/office/drawing/2014/main" id="{909A8C91-4B83-4226-A8A0-C9D19423A2BD}"/>
              </a:ext>
            </a:extLst>
          </p:cNvPr>
          <p:cNvSpPr txBox="1">
            <a:spLocks/>
          </p:cNvSpPr>
          <p:nvPr/>
        </p:nvSpPr>
        <p:spPr>
          <a:xfrm>
            <a:off x="713161" y="601736"/>
            <a:ext cx="9144000" cy="87195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i="0" kern="1200" baseline="0">
                <a:solidFill>
                  <a:schemeClr val="tx1"/>
                </a:solidFill>
                <a:latin typeface="Raleway" panose="020B0503030101060003" pitchFamily="34" charset="77"/>
                <a:ea typeface="+mj-ea"/>
                <a:cs typeface="+mj-cs"/>
              </a:defRPr>
            </a:lvl1pPr>
          </a:lstStyle>
          <a:p>
            <a:r>
              <a:rPr lang="el-GR" dirty="0">
                <a:latin typeface="Raleway" pitchFamily="2" charset="0"/>
              </a:rPr>
              <a:t>Ελλάδα</a:t>
            </a:r>
            <a:r>
              <a:rPr lang="en-GB" dirty="0">
                <a:latin typeface="Raleway" pitchFamily="2" charset="0"/>
              </a:rPr>
              <a:t>  </a:t>
            </a:r>
            <a:endParaRPr lang="en-BE" dirty="0">
              <a:latin typeface="Raleway" pitchFamily="2" charset="0"/>
            </a:endParaRPr>
          </a:p>
        </p:txBody>
      </p:sp>
    </p:spTree>
    <p:extLst>
      <p:ext uri="{BB962C8B-B14F-4D97-AF65-F5344CB8AC3E}">
        <p14:creationId xmlns:p14="http://schemas.microsoft.com/office/powerpoint/2010/main" val="33607525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3A1026-FADA-4BEF-A821-CB14FEFC8061}"/>
              </a:ext>
            </a:extLst>
          </p:cNvPr>
          <p:cNvSpPr>
            <a:spLocks noGrp="1"/>
          </p:cNvSpPr>
          <p:nvPr>
            <p:ph idx="1"/>
          </p:nvPr>
        </p:nvSpPr>
        <p:spPr>
          <a:xfrm>
            <a:off x="838199" y="1954832"/>
            <a:ext cx="10246361" cy="4382770"/>
          </a:xfrm>
        </p:spPr>
        <p:txBody>
          <a:bodyPr>
            <a:normAutofit/>
          </a:bodyPr>
          <a:lstStyle/>
          <a:p>
            <a:pPr marL="0" indent="0">
              <a:buNone/>
            </a:pPr>
            <a:r>
              <a:rPr lang="el-GR" sz="1400" dirty="0">
                <a:solidFill>
                  <a:srgbClr val="000000"/>
                </a:solidFill>
                <a:latin typeface="Raleway" panose="020B0003030101060003" pitchFamily="34" charset="0"/>
              </a:rPr>
              <a:t>Με το εργαστήριο υποστήριξής της </a:t>
            </a:r>
            <a:r>
              <a:rPr lang="el-GR" sz="1400" dirty="0" err="1">
                <a:solidFill>
                  <a:srgbClr val="000000"/>
                </a:solidFill>
                <a:latin typeface="Raleway" panose="020B0003030101060003" pitchFamily="34" charset="0"/>
              </a:rPr>
              <a:t>Les</a:t>
            </a:r>
            <a:r>
              <a:rPr lang="el-GR" sz="1400" dirty="0">
                <a:solidFill>
                  <a:srgbClr val="000000"/>
                </a:solidFill>
                <a:latin typeface="Raleway" panose="020B0003030101060003" pitchFamily="34" charset="0"/>
              </a:rPr>
              <a:t> </a:t>
            </a:r>
            <a:r>
              <a:rPr lang="el-GR" sz="1400" dirty="0" err="1">
                <a:solidFill>
                  <a:srgbClr val="000000"/>
                </a:solidFill>
                <a:latin typeface="Raleway" panose="020B0003030101060003" pitchFamily="34" charset="0"/>
              </a:rPr>
              <a:t>Amis</a:t>
            </a:r>
            <a:r>
              <a:rPr lang="el-GR" sz="1400" dirty="0">
                <a:solidFill>
                  <a:srgbClr val="000000"/>
                </a:solidFill>
                <a:latin typeface="Raleway" panose="020B0003030101060003" pitchFamily="34" charset="0"/>
              </a:rPr>
              <a:t> </a:t>
            </a:r>
            <a:r>
              <a:rPr lang="el-GR" sz="1400" dirty="0" err="1">
                <a:solidFill>
                  <a:srgbClr val="000000"/>
                </a:solidFill>
                <a:latin typeface="Raleway" panose="020B0003030101060003" pitchFamily="34" charset="0"/>
              </a:rPr>
              <a:t>d'Enercoop</a:t>
            </a:r>
            <a:r>
              <a:rPr lang="el-GR" sz="1400" dirty="0">
                <a:solidFill>
                  <a:srgbClr val="000000"/>
                </a:solidFill>
                <a:latin typeface="Raleway" panose="020B0003030101060003" pitchFamily="34" charset="0"/>
              </a:rPr>
              <a:t>, η </a:t>
            </a:r>
            <a:r>
              <a:rPr lang="el-GR" sz="1400" dirty="0" err="1">
                <a:solidFill>
                  <a:srgbClr val="000000"/>
                </a:solidFill>
                <a:latin typeface="Raleway" panose="020B0003030101060003" pitchFamily="34" charset="0"/>
              </a:rPr>
              <a:t>Enercoop</a:t>
            </a:r>
            <a:r>
              <a:rPr lang="el-GR" sz="1400" dirty="0">
                <a:solidFill>
                  <a:srgbClr val="000000"/>
                </a:solidFill>
                <a:latin typeface="Raleway" panose="020B0003030101060003" pitchFamily="34" charset="0"/>
              </a:rPr>
              <a:t> εφαρμόζει το "</a:t>
            </a:r>
            <a:r>
              <a:rPr lang="el-GR" sz="1400" dirty="0" err="1">
                <a:solidFill>
                  <a:srgbClr val="000000"/>
                </a:solidFill>
                <a:latin typeface="Raleway" panose="020B0003030101060003" pitchFamily="34" charset="0"/>
              </a:rPr>
              <a:t>Energie</a:t>
            </a:r>
            <a:r>
              <a:rPr lang="el-GR" sz="1400" dirty="0">
                <a:solidFill>
                  <a:srgbClr val="000000"/>
                </a:solidFill>
                <a:latin typeface="Raleway" panose="020B0003030101060003" pitchFamily="34" charset="0"/>
              </a:rPr>
              <a:t> </a:t>
            </a:r>
            <a:r>
              <a:rPr lang="el-GR" sz="1400" dirty="0" err="1">
                <a:solidFill>
                  <a:srgbClr val="000000"/>
                </a:solidFill>
                <a:latin typeface="Raleway" panose="020B0003030101060003" pitchFamily="34" charset="0"/>
              </a:rPr>
              <a:t>Solidaire</a:t>
            </a:r>
            <a:r>
              <a:rPr lang="el-GR" sz="1400" dirty="0">
                <a:solidFill>
                  <a:srgbClr val="000000"/>
                </a:solidFill>
                <a:latin typeface="Raleway" panose="020B0003030101060003" pitchFamily="34" charset="0"/>
              </a:rPr>
              <a:t>", </a:t>
            </a:r>
            <a:r>
              <a:rPr lang="el-GR" sz="1400" b="1" dirty="0">
                <a:solidFill>
                  <a:srgbClr val="000000"/>
                </a:solidFill>
                <a:latin typeface="Raleway" panose="020B0003030101060003" pitchFamily="34" charset="0"/>
              </a:rPr>
              <a:t>ένα ταμείο αλληλεγγύης που συγκεντρώνει χρήματα μέσω </a:t>
            </a:r>
            <a:r>
              <a:rPr lang="el-GR" sz="1400" b="1" dirty="0" err="1">
                <a:solidFill>
                  <a:srgbClr val="000000"/>
                </a:solidFill>
                <a:latin typeface="Raleway" panose="020B0003030101060003" pitchFamily="34" charset="0"/>
              </a:rPr>
              <a:t>μικρο</a:t>
            </a:r>
            <a:r>
              <a:rPr lang="el-GR" sz="1400" b="1" dirty="0">
                <a:solidFill>
                  <a:srgbClr val="000000"/>
                </a:solidFill>
                <a:latin typeface="Raleway" panose="020B0003030101060003" pitchFamily="34" charset="0"/>
              </a:rPr>
              <a:t>-δωρεών από τους λογαριασμούς ενέργειας των καταναλωτών </a:t>
            </a:r>
            <a:r>
              <a:rPr lang="el-GR" sz="1400" dirty="0">
                <a:solidFill>
                  <a:srgbClr val="000000"/>
                </a:solidFill>
                <a:latin typeface="Raleway" panose="020B0003030101060003" pitchFamily="34" charset="0"/>
              </a:rPr>
              <a:t>και την παραγόμενη ενέργεια που δωρίζουν </a:t>
            </a:r>
            <a:r>
              <a:rPr lang="el-GR" sz="1400" b="1" dirty="0">
                <a:solidFill>
                  <a:srgbClr val="000000"/>
                </a:solidFill>
                <a:latin typeface="Raleway" panose="020B0003030101060003" pitchFamily="34" charset="0"/>
              </a:rPr>
              <a:t>οι παραγωγοί </a:t>
            </a:r>
            <a:r>
              <a:rPr lang="el-GR" sz="1400" dirty="0">
                <a:solidFill>
                  <a:srgbClr val="000000"/>
                </a:solidFill>
                <a:latin typeface="Raleway" panose="020B0003030101060003" pitchFamily="34" charset="0"/>
              </a:rPr>
              <a:t>ανανεώσιμων</a:t>
            </a:r>
            <a:r>
              <a:rPr lang="el-GR" sz="1400" b="1" dirty="0">
                <a:solidFill>
                  <a:srgbClr val="000000"/>
                </a:solidFill>
                <a:latin typeface="Raleway" panose="020B0003030101060003" pitchFamily="34" charset="0"/>
              </a:rPr>
              <a:t> </a:t>
            </a:r>
            <a:r>
              <a:rPr lang="el-GR" sz="1400" dirty="0">
                <a:solidFill>
                  <a:srgbClr val="000000"/>
                </a:solidFill>
                <a:latin typeface="Raleway" panose="020B0003030101060003" pitchFamily="34" charset="0"/>
              </a:rPr>
              <a:t>πηγών ενέργειας για την υποστήριξη τοπικών κοινωνικών πρωτοβουλιών για την </a:t>
            </a:r>
            <a:r>
              <a:rPr lang="el-GR" sz="1400" b="1" dirty="0">
                <a:solidFill>
                  <a:srgbClr val="000000"/>
                </a:solidFill>
                <a:latin typeface="Raleway" panose="020B0003030101060003" pitchFamily="34" charset="0"/>
              </a:rPr>
              <a:t>αντιμετώπιση της ενεργειακής φτώχειας. </a:t>
            </a:r>
          </a:p>
          <a:p>
            <a:pPr marL="0" indent="0">
              <a:buNone/>
            </a:pPr>
            <a:endParaRPr lang="en-GB" sz="1000" b="1" dirty="0">
              <a:solidFill>
                <a:srgbClr val="419FB9"/>
              </a:solidFill>
            </a:endParaRPr>
          </a:p>
        </p:txBody>
      </p:sp>
      <p:sp>
        <p:nvSpPr>
          <p:cNvPr id="5" name="TextBox 4">
            <a:extLst>
              <a:ext uri="{FF2B5EF4-FFF2-40B4-BE49-F238E27FC236}">
                <a16:creationId xmlns:a16="http://schemas.microsoft.com/office/drawing/2014/main" id="{E608F041-70B6-42A8-94D8-56E0DF57B267}"/>
              </a:ext>
            </a:extLst>
          </p:cNvPr>
          <p:cNvSpPr txBox="1"/>
          <p:nvPr/>
        </p:nvSpPr>
        <p:spPr>
          <a:xfrm>
            <a:off x="6350038" y="6354219"/>
            <a:ext cx="4820592" cy="307777"/>
          </a:xfrm>
          <a:prstGeom prst="rect">
            <a:avLst/>
          </a:prstGeom>
          <a:noFill/>
        </p:spPr>
        <p:txBody>
          <a:bodyPr wrap="square" rtlCol="0">
            <a:spAutoFit/>
          </a:bodyPr>
          <a:lstStyle/>
          <a:p>
            <a:pPr algn="r"/>
            <a:r>
              <a:rPr lang="en-GB" sz="1400" dirty="0"/>
              <a:t>©</a:t>
            </a:r>
            <a:r>
              <a:rPr lang="en-GB" sz="1400" dirty="0" err="1">
                <a:latin typeface="Raleway" panose="020B0003030101060003" pitchFamily="34" charset="0"/>
              </a:rPr>
              <a:t>Energie</a:t>
            </a:r>
            <a:r>
              <a:rPr lang="en-GB" sz="1400" dirty="0">
                <a:latin typeface="Raleway" panose="020B0003030101060003" pitchFamily="34" charset="0"/>
              </a:rPr>
              <a:t> </a:t>
            </a:r>
            <a:r>
              <a:rPr lang="en-GB" sz="1400" dirty="0" err="1">
                <a:latin typeface="Raleway" panose="020B0003030101060003" pitchFamily="34" charset="0"/>
              </a:rPr>
              <a:t>Solidaire</a:t>
            </a:r>
            <a:endParaRPr lang="en-GB" sz="1400" dirty="0">
              <a:latin typeface="Raleway" panose="020B0003030101060003" pitchFamily="34" charset="0"/>
            </a:endParaRPr>
          </a:p>
        </p:txBody>
      </p:sp>
      <p:pic>
        <p:nvPicPr>
          <p:cNvPr id="5122" name="Picture 2" descr="Enercoop — Wikipédia">
            <a:extLst>
              <a:ext uri="{FF2B5EF4-FFF2-40B4-BE49-F238E27FC236}">
                <a16:creationId xmlns:a16="http://schemas.microsoft.com/office/drawing/2014/main" id="{AE0FBC37-9C18-4933-BBC5-37D7AAE5F9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8969" y="5415208"/>
            <a:ext cx="1257133" cy="42998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ENERGIE SOLIDAIRE">
            <a:extLst>
              <a:ext uri="{FF2B5EF4-FFF2-40B4-BE49-F238E27FC236}">
                <a16:creationId xmlns:a16="http://schemas.microsoft.com/office/drawing/2014/main" id="{D1F3DFE6-9641-48E9-AC83-B71F2C299E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0097" y="3585977"/>
            <a:ext cx="1827342" cy="167729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E43F87E-1366-4FCE-925C-DE75DCC91061}"/>
              </a:ext>
            </a:extLst>
          </p:cNvPr>
          <p:cNvPicPr>
            <a:picLocks noChangeAspect="1"/>
          </p:cNvPicPr>
          <p:nvPr/>
        </p:nvPicPr>
        <p:blipFill>
          <a:blip r:embed="rId4"/>
          <a:stretch>
            <a:fillRect/>
          </a:stretch>
        </p:blipFill>
        <p:spPr>
          <a:xfrm>
            <a:off x="4248084" y="3634367"/>
            <a:ext cx="6729796" cy="2750971"/>
          </a:xfrm>
          <a:prstGeom prst="rect">
            <a:avLst/>
          </a:prstGeom>
        </p:spPr>
      </p:pic>
      <p:sp>
        <p:nvSpPr>
          <p:cNvPr id="9" name="TextBox 8">
            <a:extLst>
              <a:ext uri="{FF2B5EF4-FFF2-40B4-BE49-F238E27FC236}">
                <a16:creationId xmlns:a16="http://schemas.microsoft.com/office/drawing/2014/main" id="{209B393E-9919-4F23-BE8C-6CAEE8AF8E92}"/>
              </a:ext>
            </a:extLst>
          </p:cNvPr>
          <p:cNvSpPr txBox="1"/>
          <p:nvPr/>
        </p:nvSpPr>
        <p:spPr>
          <a:xfrm>
            <a:off x="838199" y="1582620"/>
            <a:ext cx="6097656" cy="369332"/>
          </a:xfrm>
          <a:prstGeom prst="rect">
            <a:avLst/>
          </a:prstGeom>
          <a:noFill/>
        </p:spPr>
        <p:txBody>
          <a:bodyPr wrap="square">
            <a:spAutoFit/>
          </a:bodyPr>
          <a:lstStyle/>
          <a:p>
            <a:pPr marL="0" indent="0">
              <a:buNone/>
            </a:pPr>
            <a:r>
              <a:rPr lang="el-GR" sz="1800" b="1" dirty="0"/>
              <a:t>Αλληλέγγυα χρηματοδότηση της ενέργειας</a:t>
            </a:r>
          </a:p>
        </p:txBody>
      </p:sp>
      <p:sp>
        <p:nvSpPr>
          <p:cNvPr id="10" name="Title 1">
            <a:extLst>
              <a:ext uri="{FF2B5EF4-FFF2-40B4-BE49-F238E27FC236}">
                <a16:creationId xmlns:a16="http://schemas.microsoft.com/office/drawing/2014/main" id="{B1265C55-29EF-400C-A4C0-28674ED22966}"/>
              </a:ext>
            </a:extLst>
          </p:cNvPr>
          <p:cNvSpPr txBox="1">
            <a:spLocks/>
          </p:cNvSpPr>
          <p:nvPr/>
        </p:nvSpPr>
        <p:spPr>
          <a:xfrm>
            <a:off x="713161" y="601736"/>
            <a:ext cx="9144000" cy="87195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i="0" kern="1200" baseline="0">
                <a:solidFill>
                  <a:schemeClr val="tx1"/>
                </a:solidFill>
                <a:latin typeface="Raleway" panose="020B0503030101060003" pitchFamily="34" charset="77"/>
                <a:ea typeface="+mj-ea"/>
                <a:cs typeface="+mj-cs"/>
              </a:defRPr>
            </a:lvl1pPr>
          </a:lstStyle>
          <a:p>
            <a:r>
              <a:rPr lang="el-GR" dirty="0">
                <a:latin typeface="Raleway" pitchFamily="2" charset="0"/>
              </a:rPr>
              <a:t>Γαλλία </a:t>
            </a:r>
            <a:endParaRPr lang="en-BE" dirty="0">
              <a:latin typeface="Raleway" pitchFamily="2" charset="0"/>
            </a:endParaRPr>
          </a:p>
        </p:txBody>
      </p:sp>
    </p:spTree>
    <p:extLst>
      <p:ext uri="{BB962C8B-B14F-4D97-AF65-F5344CB8AC3E}">
        <p14:creationId xmlns:p14="http://schemas.microsoft.com/office/powerpoint/2010/main" val="4463805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84E0597F-5059-4BCE-BC33-66244B87C8AD}"/>
              </a:ext>
            </a:extLst>
          </p:cNvPr>
          <p:cNvPicPr>
            <a:picLocks noGrp="1" noChangeAspect="1"/>
          </p:cNvPicPr>
          <p:nvPr>
            <p:ph idx="1"/>
          </p:nvPr>
        </p:nvPicPr>
        <p:blipFill>
          <a:blip r:embed="rId3"/>
          <a:stretch>
            <a:fillRect/>
          </a:stretch>
        </p:blipFill>
        <p:spPr>
          <a:xfrm>
            <a:off x="6197062" y="1648690"/>
            <a:ext cx="5158325" cy="3868744"/>
          </a:xfrm>
        </p:spPr>
      </p:pic>
      <p:sp>
        <p:nvSpPr>
          <p:cNvPr id="4" name="Text Placeholder 3">
            <a:extLst>
              <a:ext uri="{FF2B5EF4-FFF2-40B4-BE49-F238E27FC236}">
                <a16:creationId xmlns:a16="http://schemas.microsoft.com/office/drawing/2014/main" id="{F4D5D852-0E6D-4EF8-B3D0-67AD2628D09B}"/>
              </a:ext>
            </a:extLst>
          </p:cNvPr>
          <p:cNvSpPr>
            <a:spLocks noGrp="1"/>
          </p:cNvSpPr>
          <p:nvPr>
            <p:ph type="body" sz="half" idx="2"/>
          </p:nvPr>
        </p:nvSpPr>
        <p:spPr>
          <a:xfrm>
            <a:off x="713162" y="1648690"/>
            <a:ext cx="5281777" cy="5209309"/>
          </a:xfrm>
        </p:spPr>
        <p:txBody>
          <a:bodyPr>
            <a:normAutofit/>
          </a:bodyPr>
          <a:lstStyle/>
          <a:p>
            <a:r>
              <a:rPr lang="el-GR" b="1" dirty="0"/>
              <a:t>Ενεργειακές κοινότητες </a:t>
            </a:r>
            <a:r>
              <a:rPr lang="el-GR" b="1" dirty="0" err="1"/>
              <a:t>Tipperary</a:t>
            </a:r>
            <a:r>
              <a:rPr lang="el-GR" b="1" dirty="0"/>
              <a:t> </a:t>
            </a:r>
            <a:r>
              <a:rPr lang="el-GR" b="1" dirty="0" err="1"/>
              <a:t>Cooperative</a:t>
            </a:r>
            <a:r>
              <a:rPr lang="el-GR" b="1" dirty="0"/>
              <a:t> </a:t>
            </a:r>
          </a:p>
          <a:p>
            <a:pPr marL="285750" indent="-285750">
              <a:buFont typeface="Arial" panose="020B0604020202020204" pitchFamily="34" charset="0"/>
              <a:buChar char="•"/>
            </a:pPr>
            <a:r>
              <a:rPr lang="el-GR" sz="1400" dirty="0"/>
              <a:t>Ένα </a:t>
            </a:r>
            <a:r>
              <a:rPr lang="en-US" sz="1400" b="1" dirty="0">
                <a:solidFill>
                  <a:schemeClr val="accent5"/>
                </a:solidFill>
              </a:rPr>
              <a:t>One-Stop-Shop</a:t>
            </a:r>
            <a:r>
              <a:rPr lang="el-GR" sz="1400" dirty="0"/>
              <a:t> για την αναβάθμιση της μόνωσης κατοικιών υπό την αιγίδα της κοινότητας</a:t>
            </a:r>
          </a:p>
          <a:p>
            <a:pPr marL="285750" indent="-285750">
              <a:buFont typeface="Arial" panose="020B0604020202020204" pitchFamily="34" charset="0"/>
              <a:buChar char="•"/>
            </a:pPr>
            <a:r>
              <a:rPr lang="el-GR" sz="1400" dirty="0"/>
              <a:t>Βοήθεια με επιχορηγήσεις, εξεύρεση εργολάβων και επίβλεψη του έργου</a:t>
            </a:r>
          </a:p>
          <a:p>
            <a:pPr marL="285750" indent="-285750">
              <a:buFont typeface="Arial" panose="020B0604020202020204" pitchFamily="34" charset="0"/>
              <a:buChar char="•"/>
            </a:pPr>
            <a:r>
              <a:rPr lang="el-GR" sz="1400" dirty="0"/>
              <a:t>Χρηματοδότηση από την </a:t>
            </a:r>
            <a:r>
              <a:rPr lang="el-GR" sz="1400" b="1" dirty="0"/>
              <a:t>Αρχή Αειφόρου Ενέργειας της Ιρλανδίας</a:t>
            </a:r>
            <a:r>
              <a:rPr lang="el-GR" sz="1400" dirty="0"/>
              <a:t> (SEAI) και σε συνεργασία με την περιφερειακή υπηρεσία ενέργειας και την εταιρεία κοινοτικής ανάπτυξης (κοινοτικά δάνεια).</a:t>
            </a:r>
          </a:p>
          <a:p>
            <a:pPr marL="285750" indent="-285750">
              <a:buFont typeface="Arial" panose="020B0604020202020204" pitchFamily="34" charset="0"/>
              <a:buChar char="•"/>
            </a:pPr>
            <a:r>
              <a:rPr lang="el-GR" sz="1400" dirty="0"/>
              <a:t>Μεταξύ 2012 - 2019 έχουν ήδη ανακαινιστεί </a:t>
            </a:r>
            <a:r>
              <a:rPr lang="el-GR" sz="1400" b="1" dirty="0">
                <a:solidFill>
                  <a:schemeClr val="accent4"/>
                </a:solidFill>
              </a:rPr>
              <a:t>827 κατοικίες και 25 κοινοτικά/εμπορικά κτίρια </a:t>
            </a:r>
            <a:r>
              <a:rPr lang="el-GR" sz="1400" dirty="0"/>
              <a:t>σε 13 κοινότητες, με αποτέλεσμα την εξοικονόμηση ενέργειας κατά </a:t>
            </a:r>
            <a:r>
              <a:rPr lang="el-GR" sz="1400" b="1" dirty="0">
                <a:solidFill>
                  <a:schemeClr val="accent2"/>
                </a:solidFill>
              </a:rPr>
              <a:t>8,8 </a:t>
            </a:r>
            <a:r>
              <a:rPr lang="el-GR" sz="1400" b="1" dirty="0" err="1">
                <a:solidFill>
                  <a:schemeClr val="accent2"/>
                </a:solidFill>
              </a:rPr>
              <a:t>GWh</a:t>
            </a:r>
            <a:r>
              <a:rPr lang="el-GR" sz="1400" b="1" dirty="0">
                <a:solidFill>
                  <a:schemeClr val="accent2"/>
                </a:solidFill>
              </a:rPr>
              <a:t> </a:t>
            </a:r>
            <a:r>
              <a:rPr lang="el-GR" sz="1400" dirty="0"/>
              <a:t>μέσω μιας επένδυσης ύψους 10,2 εκατ. </a:t>
            </a:r>
            <a:r>
              <a:rPr lang="el-GR" sz="1400" dirty="0" err="1"/>
              <a:t>ευρω</a:t>
            </a:r>
            <a:r>
              <a:rPr lang="el-GR" sz="1400" dirty="0"/>
              <a:t>.</a:t>
            </a:r>
          </a:p>
        </p:txBody>
      </p:sp>
      <p:sp>
        <p:nvSpPr>
          <p:cNvPr id="9" name="Title 1">
            <a:extLst>
              <a:ext uri="{FF2B5EF4-FFF2-40B4-BE49-F238E27FC236}">
                <a16:creationId xmlns:a16="http://schemas.microsoft.com/office/drawing/2014/main" id="{A7D6ECC9-679F-4D04-B0FB-CB930EDC5BC9}"/>
              </a:ext>
            </a:extLst>
          </p:cNvPr>
          <p:cNvSpPr txBox="1">
            <a:spLocks/>
          </p:cNvSpPr>
          <p:nvPr/>
        </p:nvSpPr>
        <p:spPr>
          <a:xfrm>
            <a:off x="713161" y="601736"/>
            <a:ext cx="9144000" cy="87195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i="0" kern="1200" baseline="0">
                <a:solidFill>
                  <a:schemeClr val="tx1"/>
                </a:solidFill>
                <a:latin typeface="Raleway" panose="020B0503030101060003" pitchFamily="34" charset="77"/>
                <a:ea typeface="+mj-ea"/>
                <a:cs typeface="+mj-cs"/>
              </a:defRPr>
            </a:lvl1pPr>
          </a:lstStyle>
          <a:p>
            <a:r>
              <a:rPr lang="el-GR" dirty="0">
                <a:latin typeface="Raleway" pitchFamily="2" charset="0"/>
              </a:rPr>
              <a:t>Ιρλανδία</a:t>
            </a:r>
            <a:r>
              <a:rPr lang="en-GB" dirty="0">
                <a:latin typeface="Raleway" pitchFamily="2" charset="0"/>
              </a:rPr>
              <a:t>  </a:t>
            </a:r>
            <a:endParaRPr lang="en-BE" dirty="0">
              <a:latin typeface="Raleway" pitchFamily="2" charset="0"/>
            </a:endParaRPr>
          </a:p>
        </p:txBody>
      </p:sp>
    </p:spTree>
    <p:extLst>
      <p:ext uri="{BB962C8B-B14F-4D97-AF65-F5344CB8AC3E}">
        <p14:creationId xmlns:p14="http://schemas.microsoft.com/office/powerpoint/2010/main" val="11699312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7EC4BA0-9CEA-4D99-9C50-F1A76308C783}"/>
              </a:ext>
            </a:extLst>
          </p:cNvPr>
          <p:cNvSpPr txBox="1">
            <a:spLocks/>
          </p:cNvSpPr>
          <p:nvPr/>
        </p:nvSpPr>
        <p:spPr>
          <a:xfrm>
            <a:off x="713161" y="601736"/>
            <a:ext cx="9144000" cy="871958"/>
          </a:xfrm>
          <a:prstGeom prst="rect">
            <a:avLst/>
          </a:prstGeom>
        </p:spPr>
        <p:txBody>
          <a:bodyPr vert="horz" lIns="91440" tIns="45720" rIns="91440" bIns="45720" rtlCol="0" anchor="t">
            <a:normAutofit/>
          </a:bodyPr>
          <a:lstStyle>
            <a:lvl1pPr marL="9525" indent="0" algn="l" defTabSz="914400" rtl="0" eaLnBrk="1" latinLnBrk="0" hangingPunct="1">
              <a:lnSpc>
                <a:spcPct val="90000"/>
              </a:lnSpc>
              <a:spcBef>
                <a:spcPct val="0"/>
              </a:spcBef>
              <a:buNone/>
              <a:tabLst/>
              <a:defRPr sz="4000" b="1" i="0" kern="1200">
                <a:solidFill>
                  <a:srgbClr val="586BB1"/>
                </a:solidFill>
                <a:latin typeface="DINPro Bold" panose="02000503030000020004" pitchFamily="2" charset="0"/>
                <a:ea typeface="+mj-ea"/>
                <a:cs typeface="+mj-cs"/>
              </a:defRPr>
            </a:lvl1pPr>
          </a:lstStyle>
          <a:p>
            <a:r>
              <a:rPr lang="el-GR" sz="3200" dirty="0">
                <a:solidFill>
                  <a:schemeClr val="tx1"/>
                </a:solidFill>
                <a:latin typeface="Raleway" panose="020B0503030101060003" pitchFamily="34" charset="77"/>
              </a:rPr>
              <a:t>Βέλγιο </a:t>
            </a:r>
            <a:r>
              <a:rPr lang="en-GB" sz="3200" dirty="0">
                <a:solidFill>
                  <a:schemeClr val="tx1"/>
                </a:solidFill>
                <a:latin typeface="Raleway" panose="020B0503030101060003" pitchFamily="34" charset="77"/>
              </a:rPr>
              <a:t> </a:t>
            </a:r>
            <a:endParaRPr lang="en-BE" sz="3200" dirty="0">
              <a:solidFill>
                <a:schemeClr val="tx1"/>
              </a:solidFill>
              <a:latin typeface="Raleway" panose="020B0503030101060003" pitchFamily="34" charset="77"/>
            </a:endParaRPr>
          </a:p>
        </p:txBody>
      </p:sp>
      <p:sp>
        <p:nvSpPr>
          <p:cNvPr id="7" name="Subtitle 2">
            <a:extLst>
              <a:ext uri="{FF2B5EF4-FFF2-40B4-BE49-F238E27FC236}">
                <a16:creationId xmlns:a16="http://schemas.microsoft.com/office/drawing/2014/main" id="{1D027096-F3F4-4260-B208-E6D691C121C0}"/>
              </a:ext>
            </a:extLst>
          </p:cNvPr>
          <p:cNvSpPr txBox="1">
            <a:spLocks/>
          </p:cNvSpPr>
          <p:nvPr/>
        </p:nvSpPr>
        <p:spPr>
          <a:xfrm>
            <a:off x="6039827" y="4122438"/>
            <a:ext cx="6220597" cy="2043810"/>
          </a:xfrm>
          <a:prstGeom prst="rect">
            <a:avLst/>
          </a:prstGeom>
        </p:spPr>
        <p:txBody>
          <a:bodyPr vert="horz" lIns="91440" tIns="45720" rIns="91440" bIns="45720" rtlCol="0">
            <a:noAutofit/>
          </a:bodyPr>
          <a:lstStyle>
            <a:lvl1pPr marL="228600" indent="-228600" algn="l" defTabSz="914400" rtl="0" eaLnBrk="1" latinLnBrk="0" hangingPunct="1">
              <a:lnSpc>
                <a:spcPct val="150000"/>
              </a:lnSpc>
              <a:spcBef>
                <a:spcPts val="1000"/>
              </a:spcBef>
              <a:buFont typeface="Arial" panose="020B0604020202020204" pitchFamily="34" charset="0"/>
              <a:buChar char="•"/>
              <a:defRPr sz="3200" b="0" i="0" kern="1200">
                <a:solidFill>
                  <a:schemeClr val="tx1"/>
                </a:solidFill>
                <a:latin typeface="Raleway" panose="020B0503030101060003" pitchFamily="34" charset="77"/>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2800" b="0" i="0" kern="1200">
                <a:solidFill>
                  <a:schemeClr val="tx1"/>
                </a:solidFill>
                <a:latin typeface="Raleway" panose="020B0503030101060003" pitchFamily="34" charset="77"/>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2400" b="0" i="0" kern="1200">
                <a:solidFill>
                  <a:schemeClr val="tx1"/>
                </a:solidFill>
                <a:latin typeface="Raleway" panose="020B0503030101060003" pitchFamily="34" charset="77"/>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2000" b="0" i="0" kern="1200">
                <a:solidFill>
                  <a:schemeClr val="tx1"/>
                </a:solidFill>
                <a:latin typeface="Raleway" panose="020B0503030101060003" pitchFamily="34" charset="77"/>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2000" b="0" i="0" kern="1200">
                <a:solidFill>
                  <a:schemeClr val="tx1"/>
                </a:solidFill>
                <a:latin typeface="Raleway" panose="020B050303010106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nl-BE" sz="2400" b="1" dirty="0" err="1"/>
              <a:t>CoopStroom</a:t>
            </a:r>
            <a:r>
              <a:rPr lang="nl-BE" sz="2400" b="1" dirty="0"/>
              <a:t> - </a:t>
            </a:r>
            <a:r>
              <a:rPr lang="nl-BE" sz="2400" b="1" dirty="0" err="1"/>
              <a:t>Bruges</a:t>
            </a:r>
            <a:endParaRPr lang="nl-BE" sz="2400" b="1" dirty="0"/>
          </a:p>
          <a:p>
            <a:r>
              <a:rPr lang="el-GR" sz="2000" dirty="0"/>
              <a:t>Ηλεκτρικά αυτοκίνητα μοιράζονται μεταξύ υπαλλήλων του δήμου και μελών της Εν. Κοινότητας (πρωινή </a:t>
            </a:r>
            <a:r>
              <a:rPr lang="nl-BE" sz="2000" dirty="0"/>
              <a:t>vs. </a:t>
            </a:r>
            <a:r>
              <a:rPr lang="el-GR" sz="2000" dirty="0"/>
              <a:t>νυχτερινή χρήση &amp; σαββατοκύριακα</a:t>
            </a:r>
            <a:r>
              <a:rPr lang="nl-BE" sz="2000" dirty="0"/>
              <a:t>)</a:t>
            </a:r>
          </a:p>
          <a:p>
            <a:pPr marL="0" indent="0">
              <a:buNone/>
            </a:pPr>
            <a:endParaRPr lang="en-GB" sz="1800" b="1" dirty="0"/>
          </a:p>
        </p:txBody>
      </p:sp>
      <p:sp>
        <p:nvSpPr>
          <p:cNvPr id="8" name="Rectangle 7">
            <a:extLst>
              <a:ext uri="{FF2B5EF4-FFF2-40B4-BE49-F238E27FC236}">
                <a16:creationId xmlns:a16="http://schemas.microsoft.com/office/drawing/2014/main" id="{4FEE3BAF-9497-4DCE-9391-7D188D6278A9}"/>
              </a:ext>
            </a:extLst>
          </p:cNvPr>
          <p:cNvSpPr/>
          <p:nvPr/>
        </p:nvSpPr>
        <p:spPr>
          <a:xfrm>
            <a:off x="7658461" y="2838257"/>
            <a:ext cx="1170513" cy="261610"/>
          </a:xfrm>
          <a:prstGeom prst="rect">
            <a:avLst/>
          </a:prstGeom>
        </p:spPr>
        <p:txBody>
          <a:bodyPr wrap="none">
            <a:spAutoFit/>
          </a:bodyPr>
          <a:lstStyle/>
          <a:p>
            <a:r>
              <a:rPr lang="en-BE" sz="1100" dirty="0">
                <a:solidFill>
                  <a:schemeClr val="bg1"/>
                </a:solidFill>
                <a:latin typeface="Raleway" pitchFamily="2" charset="0"/>
              </a:rPr>
              <a:t>©</a:t>
            </a:r>
            <a:r>
              <a:rPr lang="en-GB" sz="1100" dirty="0">
                <a:solidFill>
                  <a:schemeClr val="bg1"/>
                </a:solidFill>
              </a:rPr>
              <a:t>Michael </a:t>
            </a:r>
            <a:r>
              <a:rPr lang="en-GB" sz="1100" dirty="0" err="1">
                <a:solidFill>
                  <a:schemeClr val="bg1"/>
                </a:solidFill>
              </a:rPr>
              <a:t>Flippo</a:t>
            </a:r>
            <a:r>
              <a:rPr lang="en-GB" sz="1100" dirty="0">
                <a:solidFill>
                  <a:schemeClr val="bg1"/>
                </a:solidFill>
              </a:rPr>
              <a:t> </a:t>
            </a:r>
          </a:p>
        </p:txBody>
      </p:sp>
      <p:pic>
        <p:nvPicPr>
          <p:cNvPr id="3" name="Picture 2">
            <a:extLst>
              <a:ext uri="{FF2B5EF4-FFF2-40B4-BE49-F238E27FC236}">
                <a16:creationId xmlns:a16="http://schemas.microsoft.com/office/drawing/2014/main" id="{2406D5AA-6352-49EC-9421-0FD181A5B7F1}"/>
              </a:ext>
            </a:extLst>
          </p:cNvPr>
          <p:cNvPicPr>
            <a:picLocks noChangeAspect="1"/>
          </p:cNvPicPr>
          <p:nvPr/>
        </p:nvPicPr>
        <p:blipFill rotWithShape="1">
          <a:blip r:embed="rId3"/>
          <a:srcRect t="3907"/>
          <a:stretch/>
        </p:blipFill>
        <p:spPr>
          <a:xfrm>
            <a:off x="6295500" y="691752"/>
            <a:ext cx="5896500" cy="2987298"/>
          </a:xfrm>
          <a:prstGeom prst="rect">
            <a:avLst/>
          </a:prstGeom>
        </p:spPr>
      </p:pic>
      <p:sp>
        <p:nvSpPr>
          <p:cNvPr id="9" name="TextBox 8">
            <a:extLst>
              <a:ext uri="{FF2B5EF4-FFF2-40B4-BE49-F238E27FC236}">
                <a16:creationId xmlns:a16="http://schemas.microsoft.com/office/drawing/2014/main" id="{F208D5F3-BECF-42B4-B6CE-361D187BD4B0}"/>
              </a:ext>
            </a:extLst>
          </p:cNvPr>
          <p:cNvSpPr txBox="1"/>
          <p:nvPr/>
        </p:nvSpPr>
        <p:spPr>
          <a:xfrm>
            <a:off x="10818402" y="3336250"/>
            <a:ext cx="1607528" cy="338554"/>
          </a:xfrm>
          <a:prstGeom prst="rect">
            <a:avLst/>
          </a:prstGeom>
          <a:noFill/>
        </p:spPr>
        <p:txBody>
          <a:bodyPr wrap="square">
            <a:spAutoFit/>
          </a:bodyPr>
          <a:lstStyle/>
          <a:p>
            <a:r>
              <a:rPr lang="en-GB" sz="1600" dirty="0">
                <a:solidFill>
                  <a:schemeClr val="bg1"/>
                </a:solidFill>
              </a:rPr>
              <a:t>© REScoop.eu</a:t>
            </a:r>
            <a:endParaRPr lang="en-BE" sz="1600" dirty="0">
              <a:solidFill>
                <a:schemeClr val="bg1"/>
              </a:solidFill>
            </a:endParaRPr>
          </a:p>
        </p:txBody>
      </p:sp>
      <p:sp>
        <p:nvSpPr>
          <p:cNvPr id="10" name="Subtitle 2">
            <a:extLst>
              <a:ext uri="{FF2B5EF4-FFF2-40B4-BE49-F238E27FC236}">
                <a16:creationId xmlns:a16="http://schemas.microsoft.com/office/drawing/2014/main" id="{33BAB393-C55F-4811-A79A-E3809F9B0D87}"/>
              </a:ext>
            </a:extLst>
          </p:cNvPr>
          <p:cNvSpPr txBox="1">
            <a:spLocks/>
          </p:cNvSpPr>
          <p:nvPr/>
        </p:nvSpPr>
        <p:spPr>
          <a:xfrm>
            <a:off x="473516" y="1815283"/>
            <a:ext cx="5566311" cy="2043810"/>
          </a:xfrm>
          <a:prstGeom prst="rect">
            <a:avLst/>
          </a:prstGeom>
        </p:spPr>
        <p:txBody>
          <a:bodyPr vert="horz" lIns="91440" tIns="45720" rIns="91440" bIns="45720" rtlCol="0">
            <a:noAutofit/>
          </a:bodyPr>
          <a:lstStyle>
            <a:lvl1pPr marL="228600" indent="-228600" algn="l" defTabSz="914400" rtl="0" eaLnBrk="1" latinLnBrk="0" hangingPunct="1">
              <a:lnSpc>
                <a:spcPct val="150000"/>
              </a:lnSpc>
              <a:spcBef>
                <a:spcPts val="1000"/>
              </a:spcBef>
              <a:buFont typeface="Arial" panose="020B0604020202020204" pitchFamily="34" charset="0"/>
              <a:buChar char="•"/>
              <a:defRPr sz="3200" b="0" i="0" kern="1200">
                <a:solidFill>
                  <a:schemeClr val="tx1"/>
                </a:solidFill>
                <a:latin typeface="Raleway" panose="020B0503030101060003" pitchFamily="34" charset="77"/>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2800" b="0" i="0" kern="1200">
                <a:solidFill>
                  <a:schemeClr val="tx1"/>
                </a:solidFill>
                <a:latin typeface="Raleway" panose="020B0503030101060003" pitchFamily="34" charset="77"/>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2400" b="0" i="0" kern="1200">
                <a:solidFill>
                  <a:schemeClr val="tx1"/>
                </a:solidFill>
                <a:latin typeface="Raleway" panose="020B0503030101060003" pitchFamily="34" charset="77"/>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2000" b="0" i="0" kern="1200">
                <a:solidFill>
                  <a:schemeClr val="tx1"/>
                </a:solidFill>
                <a:latin typeface="Raleway" panose="020B0503030101060003" pitchFamily="34" charset="77"/>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2000" b="0" i="0" kern="1200">
                <a:solidFill>
                  <a:schemeClr val="tx1"/>
                </a:solidFill>
                <a:latin typeface="Raleway" panose="020B050303010106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nl-BE" sz="2000" b="1" dirty="0" err="1"/>
              <a:t>Partago</a:t>
            </a:r>
            <a:r>
              <a:rPr lang="nl-BE" sz="2000" b="1" dirty="0"/>
              <a:t> </a:t>
            </a:r>
            <a:r>
              <a:rPr lang="el-GR" sz="2000" b="1" dirty="0"/>
              <a:t>- </a:t>
            </a:r>
            <a:r>
              <a:rPr lang="nl-BE" sz="2000" b="1" dirty="0" err="1"/>
              <a:t>Ghent</a:t>
            </a:r>
            <a:r>
              <a:rPr lang="nl-BE" sz="2000" b="1" dirty="0"/>
              <a:t> </a:t>
            </a:r>
          </a:p>
          <a:p>
            <a:r>
              <a:rPr lang="el-GR" sz="2000" dirty="0"/>
              <a:t>Δημιουργήθηκε το 2015 από 5 γειτονιές  </a:t>
            </a:r>
          </a:p>
          <a:p>
            <a:r>
              <a:rPr lang="el-GR" sz="2000" dirty="0"/>
              <a:t>Με την υποστήριξη 740 κατοίκων και μικρών τοπικών επιχειρήσεων ο συνεταιρισμός διαθέτει 74 αυτοκίνητα και μια ψηφιακή πλατφόρμα για το διαμοιρασμό τους</a:t>
            </a:r>
            <a:endParaRPr lang="en-GB" sz="1800" b="1" dirty="0"/>
          </a:p>
        </p:txBody>
      </p:sp>
    </p:spTree>
    <p:extLst>
      <p:ext uri="{BB962C8B-B14F-4D97-AF65-F5344CB8AC3E}">
        <p14:creationId xmlns:p14="http://schemas.microsoft.com/office/powerpoint/2010/main" val="5630802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6C45BE0-D6D7-4666-97F9-C5C4AFEE1E83}"/>
              </a:ext>
            </a:extLst>
          </p:cNvPr>
          <p:cNvPicPr>
            <a:picLocks noChangeAspect="1"/>
          </p:cNvPicPr>
          <p:nvPr/>
        </p:nvPicPr>
        <p:blipFill>
          <a:blip r:embed="rId3"/>
          <a:stretch>
            <a:fillRect/>
          </a:stretch>
        </p:blipFill>
        <p:spPr>
          <a:xfrm>
            <a:off x="7018020" y="2512631"/>
            <a:ext cx="5166360" cy="4251337"/>
          </a:xfrm>
          <a:prstGeom prst="rect">
            <a:avLst/>
          </a:prstGeom>
        </p:spPr>
      </p:pic>
      <p:pic>
        <p:nvPicPr>
          <p:cNvPr id="5" name="Picture 4">
            <a:extLst>
              <a:ext uri="{FF2B5EF4-FFF2-40B4-BE49-F238E27FC236}">
                <a16:creationId xmlns:a16="http://schemas.microsoft.com/office/drawing/2014/main" id="{EFDDCD20-69B5-2E7D-0791-040CF0C88D4C}"/>
              </a:ext>
            </a:extLst>
          </p:cNvPr>
          <p:cNvPicPr>
            <a:picLocks noChangeAspect="1"/>
          </p:cNvPicPr>
          <p:nvPr/>
        </p:nvPicPr>
        <p:blipFill>
          <a:blip r:embed="rId4"/>
          <a:stretch>
            <a:fillRect/>
          </a:stretch>
        </p:blipFill>
        <p:spPr>
          <a:xfrm>
            <a:off x="22860" y="-1"/>
            <a:ext cx="6837507" cy="3682741"/>
          </a:xfrm>
          <a:prstGeom prst="rect">
            <a:avLst/>
          </a:prstGeom>
        </p:spPr>
      </p:pic>
      <p:pic>
        <p:nvPicPr>
          <p:cNvPr id="10" name="Picture 9">
            <a:extLst>
              <a:ext uri="{FF2B5EF4-FFF2-40B4-BE49-F238E27FC236}">
                <a16:creationId xmlns:a16="http://schemas.microsoft.com/office/drawing/2014/main" id="{D52CEBD4-0BBA-0BF3-F95C-FD837D8998E7}"/>
              </a:ext>
            </a:extLst>
          </p:cNvPr>
          <p:cNvPicPr>
            <a:picLocks noChangeAspect="1"/>
          </p:cNvPicPr>
          <p:nvPr/>
        </p:nvPicPr>
        <p:blipFill>
          <a:blip r:embed="rId5"/>
          <a:stretch>
            <a:fillRect/>
          </a:stretch>
        </p:blipFill>
        <p:spPr>
          <a:xfrm>
            <a:off x="7018020" y="-1"/>
            <a:ext cx="5166360" cy="2923715"/>
          </a:xfrm>
          <a:prstGeom prst="rect">
            <a:avLst/>
          </a:prstGeom>
        </p:spPr>
      </p:pic>
      <p:pic>
        <p:nvPicPr>
          <p:cNvPr id="12" name="Picture 11">
            <a:extLst>
              <a:ext uri="{FF2B5EF4-FFF2-40B4-BE49-F238E27FC236}">
                <a16:creationId xmlns:a16="http://schemas.microsoft.com/office/drawing/2014/main" id="{85E1F389-5D27-2FC2-41A3-FCC4B82F915F}"/>
              </a:ext>
            </a:extLst>
          </p:cNvPr>
          <p:cNvPicPr>
            <a:picLocks noChangeAspect="1"/>
          </p:cNvPicPr>
          <p:nvPr/>
        </p:nvPicPr>
        <p:blipFill>
          <a:blip r:embed="rId6"/>
          <a:stretch>
            <a:fillRect/>
          </a:stretch>
        </p:blipFill>
        <p:spPr>
          <a:xfrm>
            <a:off x="81902" y="3868437"/>
            <a:ext cx="6719421" cy="2792661"/>
          </a:xfrm>
          <a:prstGeom prst="rect">
            <a:avLst/>
          </a:prstGeom>
        </p:spPr>
      </p:pic>
    </p:spTree>
    <p:extLst>
      <p:ext uri="{BB962C8B-B14F-4D97-AF65-F5344CB8AC3E}">
        <p14:creationId xmlns:p14="http://schemas.microsoft.com/office/powerpoint/2010/main" val="28409385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E33F93CB-9F94-4242-AD55-5F05C7C64CF7}"/>
              </a:ext>
            </a:extLst>
          </p:cNvPr>
          <p:cNvPicPr>
            <a:picLocks noGrp="1" noChangeAspect="1"/>
          </p:cNvPicPr>
          <p:nvPr>
            <p:ph idx="1"/>
          </p:nvPr>
        </p:nvPicPr>
        <p:blipFill rotWithShape="1">
          <a:blip r:embed="rId3"/>
          <a:srcRect b="1883"/>
          <a:stretch/>
        </p:blipFill>
        <p:spPr>
          <a:xfrm>
            <a:off x="825934" y="-9332"/>
            <a:ext cx="4807286" cy="6763003"/>
          </a:xfrm>
        </p:spPr>
      </p:pic>
      <p:pic>
        <p:nvPicPr>
          <p:cNvPr id="5" name="Picture 4">
            <a:extLst>
              <a:ext uri="{FF2B5EF4-FFF2-40B4-BE49-F238E27FC236}">
                <a16:creationId xmlns:a16="http://schemas.microsoft.com/office/drawing/2014/main" id="{CA4F9F2E-4B70-4565-8D79-DA983971A400}"/>
              </a:ext>
            </a:extLst>
          </p:cNvPr>
          <p:cNvPicPr>
            <a:picLocks noChangeAspect="1"/>
          </p:cNvPicPr>
          <p:nvPr/>
        </p:nvPicPr>
        <p:blipFill>
          <a:blip r:embed="rId4"/>
          <a:stretch>
            <a:fillRect/>
          </a:stretch>
        </p:blipFill>
        <p:spPr>
          <a:xfrm>
            <a:off x="5654339" y="0"/>
            <a:ext cx="5822740" cy="6763004"/>
          </a:xfrm>
          <a:prstGeom prst="rect">
            <a:avLst/>
          </a:prstGeom>
        </p:spPr>
      </p:pic>
    </p:spTree>
    <p:extLst>
      <p:ext uri="{BB962C8B-B14F-4D97-AF65-F5344CB8AC3E}">
        <p14:creationId xmlns:p14="http://schemas.microsoft.com/office/powerpoint/2010/main" val="11636983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D709A-ED95-2263-D3A7-277712CAA4B8}"/>
              </a:ext>
            </a:extLst>
          </p:cNvPr>
          <p:cNvSpPr>
            <a:spLocks noGrp="1"/>
          </p:cNvSpPr>
          <p:nvPr>
            <p:ph type="title"/>
          </p:nvPr>
        </p:nvSpPr>
        <p:spPr/>
        <p:txBody>
          <a:bodyPr/>
          <a:lstStyle/>
          <a:p>
            <a:endParaRPr lang="en-BE"/>
          </a:p>
        </p:txBody>
      </p:sp>
      <p:sp>
        <p:nvSpPr>
          <p:cNvPr id="3" name="Text Placeholder 2">
            <a:extLst>
              <a:ext uri="{FF2B5EF4-FFF2-40B4-BE49-F238E27FC236}">
                <a16:creationId xmlns:a16="http://schemas.microsoft.com/office/drawing/2014/main" id="{0B3F0E00-9C09-EABE-AA9F-32B3C1F79430}"/>
              </a:ext>
            </a:extLst>
          </p:cNvPr>
          <p:cNvSpPr>
            <a:spLocks noGrp="1"/>
          </p:cNvSpPr>
          <p:nvPr>
            <p:ph type="body" idx="1"/>
          </p:nvPr>
        </p:nvSpPr>
        <p:spPr/>
        <p:txBody>
          <a:bodyPr/>
          <a:lstStyle/>
          <a:p>
            <a:endParaRPr lang="en-BE"/>
          </a:p>
        </p:txBody>
      </p:sp>
      <p:pic>
        <p:nvPicPr>
          <p:cNvPr id="4" name="Picture 3">
            <a:extLst>
              <a:ext uri="{FF2B5EF4-FFF2-40B4-BE49-F238E27FC236}">
                <a16:creationId xmlns:a16="http://schemas.microsoft.com/office/drawing/2014/main" id="{61100531-DB06-EF0D-59DD-3E8B9387A180}"/>
              </a:ext>
            </a:extLst>
          </p:cNvPr>
          <p:cNvPicPr>
            <a:picLocks noChangeAspect="1"/>
          </p:cNvPicPr>
          <p:nvPr/>
        </p:nvPicPr>
        <p:blipFill>
          <a:blip r:embed="rId2"/>
          <a:stretch>
            <a:fillRect/>
          </a:stretch>
        </p:blipFill>
        <p:spPr>
          <a:xfrm>
            <a:off x="0" y="637018"/>
            <a:ext cx="12192000" cy="5419381"/>
          </a:xfrm>
          <a:prstGeom prst="rect">
            <a:avLst/>
          </a:prstGeom>
        </p:spPr>
      </p:pic>
    </p:spTree>
    <p:extLst>
      <p:ext uri="{BB962C8B-B14F-4D97-AF65-F5344CB8AC3E}">
        <p14:creationId xmlns:p14="http://schemas.microsoft.com/office/powerpoint/2010/main" val="36701133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EF2FDA10-3C0B-E6B4-1D01-3EFC22930B5D}"/>
              </a:ext>
            </a:extLst>
          </p:cNvPr>
          <p:cNvPicPr>
            <a:picLocks noChangeAspect="1"/>
          </p:cNvPicPr>
          <p:nvPr/>
        </p:nvPicPr>
        <p:blipFill rotWithShape="1">
          <a:blip r:embed="rId2"/>
          <a:srcRect b="1883"/>
          <a:stretch/>
        </p:blipFill>
        <p:spPr>
          <a:xfrm>
            <a:off x="6096000" y="0"/>
            <a:ext cx="4807286" cy="6763003"/>
          </a:xfrm>
          <a:prstGeom prst="rect">
            <a:avLst/>
          </a:prstGeom>
        </p:spPr>
      </p:pic>
      <p:sp>
        <p:nvSpPr>
          <p:cNvPr id="8" name="Title 1">
            <a:extLst>
              <a:ext uri="{FF2B5EF4-FFF2-40B4-BE49-F238E27FC236}">
                <a16:creationId xmlns:a16="http://schemas.microsoft.com/office/drawing/2014/main" id="{98092BEE-189C-4947-61DC-1DD191FE7319}"/>
              </a:ext>
            </a:extLst>
          </p:cNvPr>
          <p:cNvSpPr txBox="1">
            <a:spLocks/>
          </p:cNvSpPr>
          <p:nvPr/>
        </p:nvSpPr>
        <p:spPr>
          <a:xfrm>
            <a:off x="428625" y="4731218"/>
            <a:ext cx="3932237" cy="16002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i="0" kern="1200" baseline="0">
                <a:solidFill>
                  <a:schemeClr val="tx1"/>
                </a:solidFill>
                <a:latin typeface="Raleway" panose="020B0503030101060003" pitchFamily="34" charset="77"/>
                <a:ea typeface="+mj-ea"/>
                <a:cs typeface="+mj-cs"/>
              </a:defRPr>
            </a:lvl1pPr>
          </a:lstStyle>
          <a:p>
            <a:r>
              <a:rPr lang="el-GR" dirty="0"/>
              <a:t>Συνεργασία με Τοπική Αυτοδιοίκηση </a:t>
            </a:r>
            <a:endParaRPr lang="en-BE" dirty="0"/>
          </a:p>
        </p:txBody>
      </p:sp>
    </p:spTree>
    <p:extLst>
      <p:ext uri="{BB962C8B-B14F-4D97-AF65-F5344CB8AC3E}">
        <p14:creationId xmlns:p14="http://schemas.microsoft.com/office/powerpoint/2010/main" val="27678740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432D9-2E5B-422E-AC2D-4C8C529BBAFD}"/>
              </a:ext>
            </a:extLst>
          </p:cNvPr>
          <p:cNvSpPr>
            <a:spLocks noGrp="1"/>
          </p:cNvSpPr>
          <p:nvPr>
            <p:ph type="title"/>
          </p:nvPr>
        </p:nvSpPr>
        <p:spPr/>
        <p:txBody>
          <a:bodyPr>
            <a:normAutofit/>
          </a:bodyPr>
          <a:lstStyle/>
          <a:p>
            <a:r>
              <a:rPr lang="el-GR" sz="4400" b="1" dirty="0">
                <a:latin typeface="Raleway"/>
                <a:cs typeface="Raleway"/>
              </a:rPr>
              <a:t>Συνεργασία με Τοπική Αυτοδιοίκηση </a:t>
            </a:r>
            <a:endParaRPr lang="en-BE" dirty="0">
              <a:latin typeface="Raleway" pitchFamily="2" charset="0"/>
            </a:endParaRPr>
          </a:p>
        </p:txBody>
      </p:sp>
      <p:sp>
        <p:nvSpPr>
          <p:cNvPr id="3" name="Subtitle 2">
            <a:extLst>
              <a:ext uri="{FF2B5EF4-FFF2-40B4-BE49-F238E27FC236}">
                <a16:creationId xmlns:a16="http://schemas.microsoft.com/office/drawing/2014/main" id="{7BFD9A2A-906E-4090-BE48-D0B7C826B633}"/>
              </a:ext>
            </a:extLst>
          </p:cNvPr>
          <p:cNvSpPr>
            <a:spLocks noGrp="1"/>
          </p:cNvSpPr>
          <p:nvPr>
            <p:ph idx="1"/>
          </p:nvPr>
        </p:nvSpPr>
        <p:spPr>
          <a:xfrm>
            <a:off x="838200" y="1623597"/>
            <a:ext cx="10515600" cy="4486583"/>
          </a:xfrm>
        </p:spPr>
        <p:txBody>
          <a:bodyPr>
            <a:noAutofit/>
          </a:bodyPr>
          <a:lstStyle/>
          <a:p>
            <a:pPr marL="342900" indent="-342900">
              <a:buFont typeface="Arial" panose="020B0604020202020204" pitchFamily="34" charset="0"/>
              <a:buChar char="•"/>
            </a:pPr>
            <a:r>
              <a:rPr lang="el-GR" sz="2200" dirty="0">
                <a:latin typeface="Raleway" pitchFamily="2" charset="0"/>
              </a:rPr>
              <a:t>Ευαισθητοποίηση πολιτών</a:t>
            </a:r>
          </a:p>
          <a:p>
            <a:pPr marL="342900" indent="-342900"/>
            <a:r>
              <a:rPr lang="el-GR" sz="2200" dirty="0">
                <a:latin typeface="Raleway" pitchFamily="2" charset="0"/>
              </a:rPr>
              <a:t>Δημιουργία ευνοϊκών κανονισμών, συμπεριλαμβανομένου του στόχου της κοινοτικής ιδιοκτησίας στις στρατηγικές για το Κλίμα και την Ενέργεια, ή απαίτηση από τους κατασκευαστές να επιτρέψουν τη συμμετοχή των πολιτών στα έργα</a:t>
            </a:r>
          </a:p>
          <a:p>
            <a:pPr marL="342900" indent="-342900">
              <a:buFont typeface="Arial" panose="020B0604020202020204" pitchFamily="34" charset="0"/>
              <a:buChar char="•"/>
            </a:pPr>
            <a:r>
              <a:rPr lang="el-GR" sz="2200" dirty="0">
                <a:latin typeface="Raleway" pitchFamily="2" charset="0"/>
              </a:rPr>
              <a:t>Χρηματοδότηση ή/και εγγύηση έργων</a:t>
            </a:r>
          </a:p>
          <a:p>
            <a:pPr marL="342900" indent="-342900"/>
            <a:r>
              <a:rPr lang="el-GR" sz="2200" dirty="0"/>
              <a:t>Προμήθεια ενέργειας με διαφορετικό τρόπο, δηλ. αγορά ηλεκτρικής ενέργειας ή θερμότητας από κοινοτικά ενεργειακά έργα, σύναψη συμφωνιών αγοράς ηλεκτρικής ενέργειας ή/και συστήματα μαζικής αγοράς</a:t>
            </a:r>
          </a:p>
          <a:p>
            <a:pPr marL="342900" indent="-342900">
              <a:buFont typeface="Arial" panose="020B0604020202020204" pitchFamily="34" charset="0"/>
              <a:buChar char="•"/>
            </a:pPr>
            <a:endParaRPr lang="el-GR" sz="2200" dirty="0">
              <a:latin typeface="Raleway" pitchFamily="2" charset="0"/>
            </a:endParaRPr>
          </a:p>
        </p:txBody>
      </p:sp>
    </p:spTree>
    <p:extLst>
      <p:ext uri="{BB962C8B-B14F-4D97-AF65-F5344CB8AC3E}">
        <p14:creationId xmlns:p14="http://schemas.microsoft.com/office/powerpoint/2010/main" val="31824418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AC686-8E09-4008-A65F-85D87B83F65F}"/>
              </a:ext>
            </a:extLst>
          </p:cNvPr>
          <p:cNvSpPr>
            <a:spLocks noGrp="1"/>
          </p:cNvSpPr>
          <p:nvPr>
            <p:ph type="title"/>
          </p:nvPr>
        </p:nvSpPr>
        <p:spPr/>
        <p:txBody>
          <a:bodyPr>
            <a:normAutofit/>
          </a:bodyPr>
          <a:lstStyle/>
          <a:p>
            <a:r>
              <a:rPr lang="el-GR" sz="4400" b="1" dirty="0">
                <a:latin typeface="Raleway"/>
                <a:cs typeface="Raleway"/>
              </a:rPr>
              <a:t>Συνεργασία με Τοπική Αυτοδιοίκηση</a:t>
            </a:r>
            <a:endParaRPr lang="en-BE" dirty="0"/>
          </a:p>
        </p:txBody>
      </p:sp>
      <p:sp>
        <p:nvSpPr>
          <p:cNvPr id="3" name="Subtitle 2">
            <a:extLst>
              <a:ext uri="{FF2B5EF4-FFF2-40B4-BE49-F238E27FC236}">
                <a16:creationId xmlns:a16="http://schemas.microsoft.com/office/drawing/2014/main" id="{B719B9EB-C513-4D25-9C57-DF52CE9A9101}"/>
              </a:ext>
            </a:extLst>
          </p:cNvPr>
          <p:cNvSpPr>
            <a:spLocks noGrp="1"/>
          </p:cNvSpPr>
          <p:nvPr>
            <p:ph idx="1"/>
          </p:nvPr>
        </p:nvSpPr>
        <p:spPr>
          <a:xfrm>
            <a:off x="838200" y="1698028"/>
            <a:ext cx="10515600" cy="4486583"/>
          </a:xfrm>
        </p:spPr>
        <p:txBody>
          <a:bodyPr>
            <a:normAutofit fontScale="92500" lnSpcReduction="20000"/>
          </a:bodyPr>
          <a:lstStyle/>
          <a:p>
            <a:pPr marL="342900" indent="-342900">
              <a:buFont typeface="Arial" panose="020B0604020202020204" pitchFamily="34" charset="0"/>
              <a:buChar char="•"/>
            </a:pPr>
            <a:r>
              <a:rPr lang="el-GR" dirty="0"/>
              <a:t>Ανάπτυξη υποστηρικτικών </a:t>
            </a:r>
            <a:r>
              <a:rPr lang="el-GR" dirty="0" err="1"/>
              <a:t>πλατφορμών</a:t>
            </a:r>
            <a:r>
              <a:rPr lang="el-GR" dirty="0"/>
              <a:t> και εργαλείων</a:t>
            </a:r>
          </a:p>
          <a:p>
            <a:pPr marL="342900" indent="-342900"/>
            <a:r>
              <a:rPr lang="el-GR" sz="2800" dirty="0"/>
              <a:t>Διευκόλυνση Διαλόγων των τοπικών ενδιαφερομένων μερών</a:t>
            </a:r>
          </a:p>
          <a:p>
            <a:pPr marL="342900" indent="-342900">
              <a:buFont typeface="Arial" panose="020B0604020202020204" pitchFamily="34" charset="0"/>
              <a:buChar char="•"/>
            </a:pPr>
            <a:r>
              <a:rPr lang="el-GR" dirty="0"/>
              <a:t>Παροχή πρόσβασης σε δημόσια γη και υποδομές</a:t>
            </a:r>
          </a:p>
          <a:p>
            <a:pPr marL="342900" indent="-342900">
              <a:buFont typeface="Arial" panose="020B0604020202020204" pitchFamily="34" charset="0"/>
              <a:buChar char="•"/>
            </a:pPr>
            <a:r>
              <a:rPr lang="el-GR" dirty="0"/>
              <a:t>Κοινή χρήση δημοτικού προσωπικού και πόρων</a:t>
            </a:r>
          </a:p>
          <a:p>
            <a:pPr marL="342900" indent="-342900">
              <a:buFont typeface="Arial" panose="020B0604020202020204" pitchFamily="34" charset="0"/>
              <a:buChar char="•"/>
            </a:pPr>
            <a:r>
              <a:rPr lang="el-GR" dirty="0"/>
              <a:t>Δημιουργία ή συντονισμός ειδικού φορέα</a:t>
            </a:r>
          </a:p>
          <a:p>
            <a:pPr marL="342900" indent="-342900">
              <a:buFont typeface="Arial" panose="020B0604020202020204" pitchFamily="34" charset="0"/>
              <a:buChar char="•"/>
            </a:pPr>
            <a:r>
              <a:rPr lang="el-GR" dirty="0"/>
              <a:t>Χαρτογράφηση του δυναμικού και αντιστοίχιση των ανθρώπων</a:t>
            </a:r>
          </a:p>
          <a:p>
            <a:pPr marL="342900" indent="-342900"/>
            <a:r>
              <a:rPr lang="el-GR" sz="2800" dirty="0">
                <a:latin typeface="Raleway" pitchFamily="2" charset="0"/>
              </a:rPr>
              <a:t>Άμεση συμμετοχή σε μια ενεργειακή κοινότητα</a:t>
            </a:r>
            <a:endParaRPr lang="en-GB" dirty="0"/>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endParaRPr lang="en-GB" dirty="0"/>
          </a:p>
          <a:p>
            <a:pPr marL="0" indent="0">
              <a:buNone/>
            </a:pPr>
            <a:endParaRPr lang="en-GB" dirty="0"/>
          </a:p>
        </p:txBody>
      </p:sp>
    </p:spTree>
    <p:extLst>
      <p:ext uri="{BB962C8B-B14F-4D97-AF65-F5344CB8AC3E}">
        <p14:creationId xmlns:p14="http://schemas.microsoft.com/office/powerpoint/2010/main" val="11195465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6BC57-4ADF-4A27-894C-DCD05BA60B91}"/>
              </a:ext>
            </a:extLst>
          </p:cNvPr>
          <p:cNvSpPr>
            <a:spLocks noGrp="1"/>
          </p:cNvSpPr>
          <p:nvPr>
            <p:ph type="title"/>
          </p:nvPr>
        </p:nvSpPr>
        <p:spPr>
          <a:xfrm>
            <a:off x="428625" y="4731218"/>
            <a:ext cx="3932237" cy="1600200"/>
          </a:xfrm>
        </p:spPr>
        <p:txBody>
          <a:bodyPr>
            <a:normAutofit/>
          </a:bodyPr>
          <a:lstStyle/>
          <a:p>
            <a:r>
              <a:rPr lang="en-GB" dirty="0"/>
              <a:t>O</a:t>
            </a:r>
            <a:r>
              <a:rPr lang="el-GR" dirty="0"/>
              <a:t>ι Ενεργειακές Κοινότητες</a:t>
            </a:r>
            <a:br>
              <a:rPr lang="el-GR" dirty="0"/>
            </a:br>
            <a:r>
              <a:rPr lang="el-GR" dirty="0"/>
              <a:t>στην Ευρώπη</a:t>
            </a:r>
            <a:endParaRPr lang="en-BE" dirty="0"/>
          </a:p>
        </p:txBody>
      </p:sp>
      <p:sp>
        <p:nvSpPr>
          <p:cNvPr id="3" name="Content Placeholder 2">
            <a:extLst>
              <a:ext uri="{FF2B5EF4-FFF2-40B4-BE49-F238E27FC236}">
                <a16:creationId xmlns:a16="http://schemas.microsoft.com/office/drawing/2014/main" id="{287610F8-7EC1-4E65-9DAF-FE0BCC19B596}"/>
              </a:ext>
            </a:extLst>
          </p:cNvPr>
          <p:cNvSpPr>
            <a:spLocks noGrp="1"/>
          </p:cNvSpPr>
          <p:nvPr>
            <p:ph idx="1"/>
          </p:nvPr>
        </p:nvSpPr>
        <p:spPr/>
        <p:txBody>
          <a:bodyPr/>
          <a:lstStyle/>
          <a:p>
            <a:endParaRPr lang="en-BE"/>
          </a:p>
        </p:txBody>
      </p:sp>
      <p:pic>
        <p:nvPicPr>
          <p:cNvPr id="6" name="Picture 5">
            <a:extLst>
              <a:ext uri="{FF2B5EF4-FFF2-40B4-BE49-F238E27FC236}">
                <a16:creationId xmlns:a16="http://schemas.microsoft.com/office/drawing/2014/main" id="{88D2649F-CC05-46FD-816C-B1F48F521C89}"/>
              </a:ext>
            </a:extLst>
          </p:cNvPr>
          <p:cNvPicPr>
            <a:picLocks noChangeAspect="1"/>
          </p:cNvPicPr>
          <p:nvPr/>
        </p:nvPicPr>
        <p:blipFill>
          <a:blip r:embed="rId3"/>
          <a:stretch>
            <a:fillRect/>
          </a:stretch>
        </p:blipFill>
        <p:spPr>
          <a:xfrm>
            <a:off x="3935899" y="0"/>
            <a:ext cx="8256101" cy="6793848"/>
          </a:xfrm>
          <a:prstGeom prst="rect">
            <a:avLst/>
          </a:prstGeom>
        </p:spPr>
      </p:pic>
    </p:spTree>
    <p:extLst>
      <p:ext uri="{BB962C8B-B14F-4D97-AF65-F5344CB8AC3E}">
        <p14:creationId xmlns:p14="http://schemas.microsoft.com/office/powerpoint/2010/main" val="19201749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jdelijke aanduiding voor inhoud 2">
            <a:extLst>
              <a:ext uri="{FF2B5EF4-FFF2-40B4-BE49-F238E27FC236}">
                <a16:creationId xmlns:a16="http://schemas.microsoft.com/office/drawing/2014/main" id="{90ADC878-3051-48A4-AEB3-D4821D279A53}"/>
              </a:ext>
            </a:extLst>
          </p:cNvPr>
          <p:cNvSpPr>
            <a:spLocks noGrp="1"/>
          </p:cNvSpPr>
          <p:nvPr>
            <p:ph idx="1"/>
          </p:nvPr>
        </p:nvSpPr>
        <p:spPr>
          <a:xfrm>
            <a:off x="762000" y="5799071"/>
            <a:ext cx="7189461" cy="673626"/>
          </a:xfrm>
        </p:spPr>
        <p:txBody>
          <a:bodyPr>
            <a:normAutofit fontScale="25000" lnSpcReduction="20000"/>
          </a:bodyPr>
          <a:lstStyle/>
          <a:p>
            <a:pPr marL="0" indent="0">
              <a:buNone/>
            </a:pPr>
            <a:r>
              <a:rPr lang="nl-NL" sz="4000" dirty="0">
                <a:hlinkClick r:id="rId3"/>
              </a:rPr>
              <a:t>https://www.rescoop.eu/toolbox/the-rescoop-municipality-approach</a:t>
            </a:r>
            <a:r>
              <a:rPr lang="nl-NL" sz="4000" dirty="0"/>
              <a:t> </a:t>
            </a:r>
          </a:p>
          <a:p>
            <a:pPr marL="0" indent="0">
              <a:buNone/>
            </a:pPr>
            <a:r>
              <a:rPr lang="nl-NL" sz="4000" dirty="0">
                <a:hlinkClick r:id="rId4"/>
              </a:rPr>
              <a:t>https://energy-cities.eu/publication/how-cities-can-back-renewable-energy-communities/</a:t>
            </a:r>
            <a:endParaRPr lang="nl-NL" sz="4000" dirty="0"/>
          </a:p>
          <a:p>
            <a:pPr marL="0" indent="0">
              <a:buNone/>
            </a:pPr>
            <a:endParaRPr lang="nl-NL" sz="2000" dirty="0"/>
          </a:p>
        </p:txBody>
      </p:sp>
      <p:pic>
        <p:nvPicPr>
          <p:cNvPr id="5" name="Content Placeholder 4">
            <a:extLst>
              <a:ext uri="{FF2B5EF4-FFF2-40B4-BE49-F238E27FC236}">
                <a16:creationId xmlns:a16="http://schemas.microsoft.com/office/drawing/2014/main" id="{025C9F4D-4946-47CD-A471-43E5192B15A8}"/>
              </a:ext>
            </a:extLst>
          </p:cNvPr>
          <p:cNvPicPr>
            <a:picLocks noChangeAspect="1"/>
          </p:cNvPicPr>
          <p:nvPr/>
        </p:nvPicPr>
        <p:blipFill>
          <a:blip r:embed="rId5"/>
          <a:stretch>
            <a:fillRect/>
          </a:stretch>
        </p:blipFill>
        <p:spPr>
          <a:xfrm>
            <a:off x="6902185" y="1956879"/>
            <a:ext cx="3129547" cy="4424197"/>
          </a:xfrm>
          <a:prstGeom prst="rect">
            <a:avLst/>
          </a:prstGeom>
        </p:spPr>
      </p:pic>
      <p:pic>
        <p:nvPicPr>
          <p:cNvPr id="4" name="Picture 3">
            <a:extLst>
              <a:ext uri="{FF2B5EF4-FFF2-40B4-BE49-F238E27FC236}">
                <a16:creationId xmlns:a16="http://schemas.microsoft.com/office/drawing/2014/main" id="{3110DF2F-069E-4116-BB62-394554CA01F8}"/>
              </a:ext>
            </a:extLst>
          </p:cNvPr>
          <p:cNvPicPr>
            <a:picLocks noChangeAspect="1"/>
          </p:cNvPicPr>
          <p:nvPr/>
        </p:nvPicPr>
        <p:blipFill rotWithShape="1">
          <a:blip r:embed="rId6"/>
          <a:srcRect t="6166"/>
          <a:stretch/>
        </p:blipFill>
        <p:spPr>
          <a:xfrm>
            <a:off x="2070366" y="2431961"/>
            <a:ext cx="3219450" cy="2714413"/>
          </a:xfrm>
          <a:prstGeom prst="rect">
            <a:avLst/>
          </a:prstGeom>
        </p:spPr>
      </p:pic>
      <p:sp>
        <p:nvSpPr>
          <p:cNvPr id="10" name="Title 1">
            <a:extLst>
              <a:ext uri="{FF2B5EF4-FFF2-40B4-BE49-F238E27FC236}">
                <a16:creationId xmlns:a16="http://schemas.microsoft.com/office/drawing/2014/main" id="{DD7DE34F-1E48-CD66-5BBC-82029D01CB9E}"/>
              </a:ext>
            </a:extLst>
          </p:cNvPr>
          <p:cNvSpPr>
            <a:spLocks noGrp="1"/>
          </p:cNvSpPr>
          <p:nvPr>
            <p:ph type="title"/>
          </p:nvPr>
        </p:nvSpPr>
        <p:spPr>
          <a:xfrm>
            <a:off x="838200" y="365125"/>
            <a:ext cx="10515600" cy="1325563"/>
          </a:xfrm>
        </p:spPr>
        <p:txBody>
          <a:bodyPr>
            <a:normAutofit/>
          </a:bodyPr>
          <a:lstStyle/>
          <a:p>
            <a:r>
              <a:rPr lang="el-GR" sz="4400" b="1" dirty="0">
                <a:latin typeface="Raleway"/>
                <a:cs typeface="Raleway"/>
              </a:rPr>
              <a:t>Συνεργασία με </a:t>
            </a:r>
            <a:r>
              <a:rPr lang="el-GR" dirty="0">
                <a:latin typeface="Raleway"/>
                <a:cs typeface="Raleway"/>
              </a:rPr>
              <a:t>Τοπική </a:t>
            </a:r>
            <a:r>
              <a:rPr lang="el-GR" sz="4400" b="1" dirty="0">
                <a:latin typeface="Raleway"/>
                <a:cs typeface="Raleway"/>
              </a:rPr>
              <a:t>Αυτοδιοίκηση</a:t>
            </a:r>
            <a:endParaRPr lang="en-BE" dirty="0"/>
          </a:p>
        </p:txBody>
      </p:sp>
    </p:spTree>
    <p:extLst>
      <p:ext uri="{BB962C8B-B14F-4D97-AF65-F5344CB8AC3E}">
        <p14:creationId xmlns:p14="http://schemas.microsoft.com/office/powerpoint/2010/main" val="38322896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311EA08F-26F1-4505-89F8-3C2FFCE7DAD3}"/>
              </a:ext>
            </a:extLst>
          </p:cNvPr>
          <p:cNvPicPr>
            <a:picLocks noChangeAspect="1"/>
          </p:cNvPicPr>
          <p:nvPr/>
        </p:nvPicPr>
        <p:blipFill>
          <a:blip r:embed="rId2"/>
          <a:stretch>
            <a:fillRect/>
          </a:stretch>
        </p:blipFill>
        <p:spPr>
          <a:xfrm>
            <a:off x="2585114" y="1774319"/>
            <a:ext cx="6533449" cy="3309361"/>
          </a:xfrm>
          <a:prstGeom prst="rect">
            <a:avLst/>
          </a:prstGeom>
        </p:spPr>
      </p:pic>
      <p:pic>
        <p:nvPicPr>
          <p:cNvPr id="3" name="Afbeelding 4">
            <a:extLst>
              <a:ext uri="{FF2B5EF4-FFF2-40B4-BE49-F238E27FC236}">
                <a16:creationId xmlns:a16="http://schemas.microsoft.com/office/drawing/2014/main" id="{941BA10C-387D-48E8-997C-6198369EDC1B}"/>
              </a:ext>
            </a:extLst>
          </p:cNvPr>
          <p:cNvPicPr>
            <a:picLocks noChangeAspect="1"/>
          </p:cNvPicPr>
          <p:nvPr/>
        </p:nvPicPr>
        <p:blipFill>
          <a:blip r:embed="rId3"/>
          <a:stretch>
            <a:fillRect/>
          </a:stretch>
        </p:blipFill>
        <p:spPr>
          <a:xfrm rot="5400000">
            <a:off x="2744366" y="-2925849"/>
            <a:ext cx="7016620" cy="12551078"/>
          </a:xfrm>
          <a:prstGeom prst="rect">
            <a:avLst/>
          </a:prstGeom>
        </p:spPr>
      </p:pic>
      <p:sp>
        <p:nvSpPr>
          <p:cNvPr id="5" name="Tekstvak 6">
            <a:extLst>
              <a:ext uri="{FF2B5EF4-FFF2-40B4-BE49-F238E27FC236}">
                <a16:creationId xmlns:a16="http://schemas.microsoft.com/office/drawing/2014/main" id="{69048DDB-6DC9-4B0E-AC31-FD2517A9D3AE}"/>
              </a:ext>
            </a:extLst>
          </p:cNvPr>
          <p:cNvSpPr txBox="1"/>
          <p:nvPr/>
        </p:nvSpPr>
        <p:spPr>
          <a:xfrm>
            <a:off x="3552548" y="1344942"/>
            <a:ext cx="5086904" cy="1754326"/>
          </a:xfrm>
          <a:prstGeom prst="rect">
            <a:avLst/>
          </a:prstGeom>
          <a:noFill/>
        </p:spPr>
        <p:txBody>
          <a:bodyPr wrap="square" rtlCol="0">
            <a:spAutoFit/>
          </a:bodyPr>
          <a:lstStyle/>
          <a:p>
            <a:pPr algn="ctr"/>
            <a:r>
              <a:rPr lang="nl-BE" dirty="0">
                <a:solidFill>
                  <a:schemeClr val="bg1"/>
                </a:solidFill>
                <a:latin typeface="Raleway Medium" panose="020B0503030101060003" pitchFamily="34" charset="77"/>
              </a:rPr>
              <a:t>www.rescoop.eu</a:t>
            </a:r>
          </a:p>
          <a:p>
            <a:pPr algn="ctr"/>
            <a:endParaRPr lang="nl-BE" b="0" i="0" dirty="0">
              <a:solidFill>
                <a:schemeClr val="bg1"/>
              </a:solidFill>
              <a:latin typeface="Raleway Medium" panose="020B0503030101060003" pitchFamily="34" charset="77"/>
            </a:endParaRPr>
          </a:p>
          <a:p>
            <a:pPr algn="ctr"/>
            <a:r>
              <a:rPr lang="nl-BE" dirty="0">
                <a:solidFill>
                  <a:schemeClr val="bg1"/>
                </a:solidFill>
                <a:latin typeface="Raleway Medium" panose="020B0503030101060003" pitchFamily="34" charset="77"/>
              </a:rPr>
              <a:t>Antonia </a:t>
            </a:r>
            <a:r>
              <a:rPr lang="nl-BE" dirty="0" err="1">
                <a:solidFill>
                  <a:schemeClr val="bg1"/>
                </a:solidFill>
                <a:latin typeface="Raleway Medium" panose="020B0503030101060003" pitchFamily="34" charset="77"/>
              </a:rPr>
              <a:t>Proka</a:t>
            </a:r>
            <a:endParaRPr lang="el-GR" dirty="0">
              <a:solidFill>
                <a:schemeClr val="bg1"/>
              </a:solidFill>
              <a:latin typeface="Raleway Medium" panose="020B0503030101060003" pitchFamily="34" charset="77"/>
            </a:endParaRPr>
          </a:p>
          <a:p>
            <a:pPr algn="ctr"/>
            <a:r>
              <a:rPr lang="nl-BE" dirty="0">
                <a:solidFill>
                  <a:schemeClr val="bg1"/>
                </a:solidFill>
                <a:latin typeface="Raleway Medium" panose="020B0503030101060003" pitchFamily="34" charset="77"/>
              </a:rPr>
              <a:t>antonia.proka@rescoop.eu</a:t>
            </a:r>
            <a:endParaRPr lang="el-GR" dirty="0">
              <a:solidFill>
                <a:schemeClr val="bg1"/>
              </a:solidFill>
              <a:latin typeface="Raleway Medium" panose="020B0503030101060003" pitchFamily="34" charset="77"/>
            </a:endParaRPr>
          </a:p>
          <a:p>
            <a:pPr algn="ctr"/>
            <a:endParaRPr lang="el-GR" sz="1800" dirty="0">
              <a:solidFill>
                <a:schemeClr val="bg1"/>
              </a:solidFill>
              <a:effectLst/>
            </a:endParaRPr>
          </a:p>
          <a:p>
            <a:pPr algn="ctr"/>
            <a:r>
              <a:rPr lang="en-BE" sz="1800" dirty="0">
                <a:solidFill>
                  <a:schemeClr val="bg1"/>
                </a:solidFill>
                <a:effectLst/>
              </a:rPr>
              <a:t>+32 485 02 81 01</a:t>
            </a:r>
            <a:endParaRPr lang="nl-BE" dirty="0">
              <a:solidFill>
                <a:schemeClr val="bg1"/>
              </a:solidFill>
              <a:latin typeface="Raleway Medium" panose="020B0503030101060003" pitchFamily="34" charset="77"/>
            </a:endParaRPr>
          </a:p>
        </p:txBody>
      </p:sp>
      <p:grpSp>
        <p:nvGrpSpPr>
          <p:cNvPr id="6" name="Group 5">
            <a:extLst>
              <a:ext uri="{FF2B5EF4-FFF2-40B4-BE49-F238E27FC236}">
                <a16:creationId xmlns:a16="http://schemas.microsoft.com/office/drawing/2014/main" id="{027E3B06-BC4E-478A-9651-D7FB7EC3591F}"/>
              </a:ext>
            </a:extLst>
          </p:cNvPr>
          <p:cNvGrpSpPr/>
          <p:nvPr/>
        </p:nvGrpSpPr>
        <p:grpSpPr>
          <a:xfrm>
            <a:off x="352763" y="5526404"/>
            <a:ext cx="5456193" cy="1720536"/>
            <a:chOff x="7694596" y="2496872"/>
            <a:chExt cx="5456193" cy="1720536"/>
          </a:xfrm>
        </p:grpSpPr>
        <p:pic>
          <p:nvPicPr>
            <p:cNvPr id="7" name="Picture 10" descr="Image result for social media icons">
              <a:extLst>
                <a:ext uri="{FF2B5EF4-FFF2-40B4-BE49-F238E27FC236}">
                  <a16:creationId xmlns:a16="http://schemas.microsoft.com/office/drawing/2014/main" id="{375F537B-2263-41CB-8451-B3DEDE87C03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252" t="50886" r="62623" b="7315"/>
            <a:stretch/>
          </p:blipFill>
          <p:spPr bwMode="auto">
            <a:xfrm>
              <a:off x="10168308" y="3234037"/>
              <a:ext cx="370170" cy="36000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C7D56C1A-2F5C-4E0B-BC9E-D9F3EBC22B0F}"/>
                </a:ext>
              </a:extLst>
            </p:cNvPr>
            <p:cNvGrpSpPr/>
            <p:nvPr/>
          </p:nvGrpSpPr>
          <p:grpSpPr>
            <a:xfrm>
              <a:off x="7694596" y="2496872"/>
              <a:ext cx="5456193" cy="1720536"/>
              <a:chOff x="3761788" y="2724419"/>
              <a:chExt cx="5456193" cy="1720536"/>
            </a:xfrm>
          </p:grpSpPr>
          <p:pic>
            <p:nvPicPr>
              <p:cNvPr id="9" name="Picture 8" descr="Image result for social media icons">
                <a:extLst>
                  <a:ext uri="{FF2B5EF4-FFF2-40B4-BE49-F238E27FC236}">
                    <a16:creationId xmlns:a16="http://schemas.microsoft.com/office/drawing/2014/main" id="{AE622C3D-D5E6-412D-9019-644BDF195D4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6621" t="50896" r="4330" b="7315"/>
              <a:stretch/>
            </p:blipFill>
            <p:spPr bwMode="auto">
              <a:xfrm>
                <a:off x="3761788" y="2913263"/>
                <a:ext cx="369289" cy="36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6D7F8E79-13EE-4714-9CF8-1D4981FC1832}"/>
                  </a:ext>
                </a:extLst>
              </p:cNvPr>
              <p:cNvPicPr>
                <a:picLocks noChangeAspect="1"/>
              </p:cNvPicPr>
              <p:nvPr/>
            </p:nvPicPr>
            <p:blipFill>
              <a:blip r:embed="rId5"/>
              <a:stretch>
                <a:fillRect/>
              </a:stretch>
            </p:blipFill>
            <p:spPr>
              <a:xfrm>
                <a:off x="3766584" y="3461584"/>
                <a:ext cx="359695" cy="359695"/>
              </a:xfrm>
              <a:prstGeom prst="rect">
                <a:avLst/>
              </a:prstGeom>
            </p:spPr>
          </p:pic>
          <p:sp>
            <p:nvSpPr>
              <p:cNvPr id="11" name="Tekstvak 6">
                <a:extLst>
                  <a:ext uri="{FF2B5EF4-FFF2-40B4-BE49-F238E27FC236}">
                    <a16:creationId xmlns:a16="http://schemas.microsoft.com/office/drawing/2014/main" id="{FD65BBBA-5CE2-44F1-8BF4-2B31C5FB11B4}"/>
                  </a:ext>
                </a:extLst>
              </p:cNvPr>
              <p:cNvSpPr txBox="1"/>
              <p:nvPr/>
            </p:nvSpPr>
            <p:spPr>
              <a:xfrm>
                <a:off x="4131077" y="2724419"/>
                <a:ext cx="5086904" cy="1720536"/>
              </a:xfrm>
              <a:prstGeom prst="rect">
                <a:avLst/>
              </a:prstGeom>
              <a:noFill/>
            </p:spPr>
            <p:txBody>
              <a:bodyPr wrap="square" numCol="2" rtlCol="0">
                <a:spAutoFit/>
              </a:bodyPr>
              <a:lstStyle/>
              <a:p>
                <a:pPr>
                  <a:lnSpc>
                    <a:spcPct val="200000"/>
                  </a:lnSpc>
                </a:pPr>
                <a:r>
                  <a:rPr lang="nl-BE" dirty="0">
                    <a:solidFill>
                      <a:schemeClr val="bg1"/>
                    </a:solidFill>
                    <a:latin typeface="Raleway Medium" panose="020B0503030101060003" pitchFamily="34" charset="77"/>
                  </a:rPr>
                  <a:t>@rescoop.eu</a:t>
                </a:r>
              </a:p>
              <a:p>
                <a:pPr>
                  <a:lnSpc>
                    <a:spcPct val="200000"/>
                  </a:lnSpc>
                </a:pPr>
                <a:r>
                  <a:rPr lang="nl-BE" dirty="0">
                    <a:solidFill>
                      <a:schemeClr val="bg1"/>
                    </a:solidFill>
                    <a:latin typeface="Raleway Medium" panose="020B0503030101060003" pitchFamily="34" charset="77"/>
                  </a:rPr>
                  <a:t>@REScoop.eu</a:t>
                </a:r>
              </a:p>
              <a:p>
                <a:pPr>
                  <a:lnSpc>
                    <a:spcPct val="200000"/>
                  </a:lnSpc>
                </a:pPr>
                <a:endParaRPr lang="nl-BE" dirty="0">
                  <a:solidFill>
                    <a:schemeClr val="bg1"/>
                  </a:solidFill>
                  <a:latin typeface="Raleway Medium" panose="020B0503030101060003" pitchFamily="34" charset="77"/>
                </a:endParaRPr>
              </a:p>
              <a:p>
                <a:pPr>
                  <a:lnSpc>
                    <a:spcPct val="200000"/>
                  </a:lnSpc>
                </a:pPr>
                <a:r>
                  <a:rPr lang="nl-BE" dirty="0" err="1">
                    <a:solidFill>
                      <a:schemeClr val="bg1"/>
                    </a:solidFill>
                    <a:latin typeface="Raleway Medium" panose="020B0503030101060003" pitchFamily="34" charset="77"/>
                  </a:rPr>
                  <a:t>REScoopVideos</a:t>
                </a:r>
                <a:r>
                  <a:rPr lang="nl-BE" dirty="0">
                    <a:solidFill>
                      <a:schemeClr val="bg1"/>
                    </a:solidFill>
                    <a:latin typeface="Raleway Medium" panose="020B0503030101060003" pitchFamily="34" charset="77"/>
                  </a:rPr>
                  <a:t> </a:t>
                </a:r>
              </a:p>
              <a:p>
                <a:pPr>
                  <a:lnSpc>
                    <a:spcPct val="200000"/>
                  </a:lnSpc>
                </a:pPr>
                <a:r>
                  <a:rPr lang="nl-BE" dirty="0">
                    <a:solidFill>
                      <a:schemeClr val="bg1"/>
                    </a:solidFill>
                    <a:latin typeface="Raleway Medium" panose="020B0503030101060003" pitchFamily="34" charset="77"/>
                  </a:rPr>
                  <a:t>REScoop.eu</a:t>
                </a:r>
              </a:p>
            </p:txBody>
          </p:sp>
          <p:pic>
            <p:nvPicPr>
              <p:cNvPr id="12" name="Picture 10" descr="Image result for social media icons">
                <a:extLst>
                  <a:ext uri="{FF2B5EF4-FFF2-40B4-BE49-F238E27FC236}">
                    <a16:creationId xmlns:a16="http://schemas.microsoft.com/office/drawing/2014/main" id="{FAA38D13-2BE6-4550-8187-5001C411213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252" t="7025" r="62623" b="49114"/>
              <a:stretch/>
            </p:blipFill>
            <p:spPr bwMode="auto">
              <a:xfrm>
                <a:off x="6235500" y="2913263"/>
                <a:ext cx="352779" cy="360000"/>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13" name="Picture 2">
            <a:extLst>
              <a:ext uri="{FF2B5EF4-FFF2-40B4-BE49-F238E27FC236}">
                <a16:creationId xmlns:a16="http://schemas.microsoft.com/office/drawing/2014/main" id="{F032F84E-A52E-42D9-AAFC-EDC221A23F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83677" y="5715248"/>
            <a:ext cx="360000" cy="3600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892CEE29-5753-41B6-AA09-97B3568B7479}"/>
              </a:ext>
            </a:extLst>
          </p:cNvPr>
          <p:cNvSpPr txBox="1"/>
          <p:nvPr/>
        </p:nvSpPr>
        <p:spPr>
          <a:xfrm>
            <a:off x="5643677" y="5506227"/>
            <a:ext cx="6326154" cy="1117037"/>
          </a:xfrm>
          <a:prstGeom prst="rect">
            <a:avLst/>
          </a:prstGeom>
          <a:noFill/>
        </p:spPr>
        <p:txBody>
          <a:bodyPr wrap="square">
            <a:spAutoFit/>
          </a:bodyPr>
          <a:lstStyle/>
          <a:p>
            <a:pPr>
              <a:lnSpc>
                <a:spcPct val="200000"/>
              </a:lnSpc>
            </a:pPr>
            <a:r>
              <a:rPr lang="nl-BE" dirty="0">
                <a:solidFill>
                  <a:schemeClr val="bg1"/>
                </a:solidFill>
                <a:latin typeface="Raleway Medium" panose="020B0503030101060003" pitchFamily="34" charset="77"/>
              </a:rPr>
              <a:t>rescoop.eu</a:t>
            </a:r>
          </a:p>
          <a:p>
            <a:pPr>
              <a:lnSpc>
                <a:spcPct val="200000"/>
              </a:lnSpc>
            </a:pPr>
            <a:r>
              <a:rPr lang="nl-BE" dirty="0">
                <a:solidFill>
                  <a:schemeClr val="bg1"/>
                </a:solidFill>
                <a:latin typeface="Raleway Medium" panose="020B0503030101060003" pitchFamily="34" charset="77"/>
              </a:rPr>
              <a:t> </a:t>
            </a:r>
          </a:p>
        </p:txBody>
      </p:sp>
      <p:pic>
        <p:nvPicPr>
          <p:cNvPr id="15" name="Picture 14">
            <a:extLst>
              <a:ext uri="{FF2B5EF4-FFF2-40B4-BE49-F238E27FC236}">
                <a16:creationId xmlns:a16="http://schemas.microsoft.com/office/drawing/2014/main" id="{A9D79CB4-D90F-47D1-94FC-CAFFEDB57D89}"/>
              </a:ext>
            </a:extLst>
          </p:cNvPr>
          <p:cNvPicPr>
            <a:picLocks noChangeAspect="1"/>
          </p:cNvPicPr>
          <p:nvPr/>
        </p:nvPicPr>
        <p:blipFill>
          <a:blip r:embed="rId7"/>
          <a:srcRect/>
          <a:stretch/>
        </p:blipFill>
        <p:spPr>
          <a:xfrm>
            <a:off x="6964043" y="4498524"/>
            <a:ext cx="5285685" cy="2149069"/>
          </a:xfrm>
          <a:prstGeom prst="rect">
            <a:avLst/>
          </a:prstGeom>
        </p:spPr>
      </p:pic>
      <p:pic>
        <p:nvPicPr>
          <p:cNvPr id="16" name="Afbeelding 5">
            <a:extLst>
              <a:ext uri="{FF2B5EF4-FFF2-40B4-BE49-F238E27FC236}">
                <a16:creationId xmlns:a16="http://schemas.microsoft.com/office/drawing/2014/main" id="{BB95012F-A22A-4D41-A5C3-CF919825F813}"/>
              </a:ext>
            </a:extLst>
          </p:cNvPr>
          <p:cNvPicPr>
            <a:picLocks noChangeAspect="1"/>
          </p:cNvPicPr>
          <p:nvPr/>
        </p:nvPicPr>
        <p:blipFill>
          <a:blip r:embed="rId8"/>
          <a:stretch>
            <a:fillRect/>
          </a:stretch>
        </p:blipFill>
        <p:spPr>
          <a:xfrm>
            <a:off x="4590847" y="469012"/>
            <a:ext cx="3010306" cy="408533"/>
          </a:xfrm>
          <a:prstGeom prst="rect">
            <a:avLst/>
          </a:prstGeom>
        </p:spPr>
      </p:pic>
    </p:spTree>
    <p:extLst>
      <p:ext uri="{BB962C8B-B14F-4D97-AF65-F5344CB8AC3E}">
        <p14:creationId xmlns:p14="http://schemas.microsoft.com/office/powerpoint/2010/main" val="9906205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28BFB0C-D953-47D9-91E3-9E744AC66098}"/>
              </a:ext>
            </a:extLst>
          </p:cNvPr>
          <p:cNvPicPr>
            <a:picLocks noGrp="1" noChangeAspect="1"/>
          </p:cNvPicPr>
          <p:nvPr>
            <p:ph idx="1"/>
          </p:nvPr>
        </p:nvPicPr>
        <p:blipFill>
          <a:blip r:embed="rId3"/>
          <a:stretch>
            <a:fillRect/>
          </a:stretch>
        </p:blipFill>
        <p:spPr>
          <a:xfrm>
            <a:off x="0" y="1738675"/>
            <a:ext cx="6138584" cy="1780189"/>
          </a:xfrm>
        </p:spPr>
      </p:pic>
      <p:sp>
        <p:nvSpPr>
          <p:cNvPr id="3" name="TextBox 2">
            <a:extLst>
              <a:ext uri="{FF2B5EF4-FFF2-40B4-BE49-F238E27FC236}">
                <a16:creationId xmlns:a16="http://schemas.microsoft.com/office/drawing/2014/main" id="{B4444ACE-BFF4-42C5-BA1D-A6F38EFEBC7A}"/>
              </a:ext>
            </a:extLst>
          </p:cNvPr>
          <p:cNvSpPr txBox="1"/>
          <p:nvPr/>
        </p:nvSpPr>
        <p:spPr>
          <a:xfrm>
            <a:off x="-99361" y="1738675"/>
            <a:ext cx="1923393" cy="246221"/>
          </a:xfrm>
          <a:prstGeom prst="rect">
            <a:avLst/>
          </a:prstGeom>
          <a:noFill/>
        </p:spPr>
        <p:txBody>
          <a:bodyPr wrap="square" rtlCol="0">
            <a:spAutoFit/>
          </a:bodyPr>
          <a:lstStyle/>
          <a:p>
            <a:r>
              <a:rPr lang="en-BE" sz="1000" b="1" dirty="0">
                <a:solidFill>
                  <a:schemeClr val="bg1"/>
                </a:solidFill>
                <a:latin typeface="Raleway" pitchFamily="2" charset="0"/>
              </a:rPr>
              <a:t>©</a:t>
            </a:r>
            <a:r>
              <a:rPr lang="en-GB" sz="1000" b="1" dirty="0" err="1">
                <a:solidFill>
                  <a:schemeClr val="bg1"/>
                </a:solidFill>
                <a:latin typeface="Raleway" pitchFamily="2" charset="0"/>
              </a:rPr>
              <a:t>Zuiderlicht</a:t>
            </a:r>
            <a:endParaRPr lang="en-BE" sz="1000" b="1" dirty="0">
              <a:solidFill>
                <a:schemeClr val="bg1"/>
              </a:solidFill>
              <a:latin typeface="Raleway" pitchFamily="2" charset="0"/>
            </a:endParaRPr>
          </a:p>
        </p:txBody>
      </p:sp>
      <p:pic>
        <p:nvPicPr>
          <p:cNvPr id="6" name="Picture 5">
            <a:extLst>
              <a:ext uri="{FF2B5EF4-FFF2-40B4-BE49-F238E27FC236}">
                <a16:creationId xmlns:a16="http://schemas.microsoft.com/office/drawing/2014/main" id="{529F087A-4A00-4150-AF8F-D19FBCB7AC98}"/>
              </a:ext>
            </a:extLst>
          </p:cNvPr>
          <p:cNvPicPr>
            <a:picLocks noChangeAspect="1"/>
          </p:cNvPicPr>
          <p:nvPr/>
        </p:nvPicPr>
        <p:blipFill rotWithShape="1">
          <a:blip r:embed="rId4"/>
          <a:srcRect t="13457" b="12011"/>
          <a:stretch/>
        </p:blipFill>
        <p:spPr>
          <a:xfrm>
            <a:off x="6095999" y="4390604"/>
            <a:ext cx="6096001" cy="1987403"/>
          </a:xfrm>
          <a:prstGeom prst="rect">
            <a:avLst/>
          </a:prstGeom>
        </p:spPr>
      </p:pic>
      <p:sp>
        <p:nvSpPr>
          <p:cNvPr id="7" name="Rectangle 6">
            <a:extLst>
              <a:ext uri="{FF2B5EF4-FFF2-40B4-BE49-F238E27FC236}">
                <a16:creationId xmlns:a16="http://schemas.microsoft.com/office/drawing/2014/main" id="{2BDB59E7-74A1-4DA8-A96E-3C96C2B3D463}"/>
              </a:ext>
            </a:extLst>
          </p:cNvPr>
          <p:cNvSpPr/>
          <p:nvPr/>
        </p:nvSpPr>
        <p:spPr>
          <a:xfrm>
            <a:off x="10757418" y="6131786"/>
            <a:ext cx="1714500" cy="246221"/>
          </a:xfrm>
          <a:prstGeom prst="rect">
            <a:avLst/>
          </a:prstGeom>
        </p:spPr>
        <p:txBody>
          <a:bodyPr wrap="square">
            <a:spAutoFit/>
          </a:bodyPr>
          <a:lstStyle/>
          <a:p>
            <a:r>
              <a:rPr lang="en-BE" sz="900" dirty="0">
                <a:solidFill>
                  <a:schemeClr val="bg1"/>
                </a:solidFill>
                <a:latin typeface="Raleway" pitchFamily="2" charset="0"/>
              </a:rPr>
              <a:t>©</a:t>
            </a:r>
            <a:r>
              <a:rPr lang="en-GB" sz="1000" b="1" dirty="0" err="1">
                <a:solidFill>
                  <a:schemeClr val="bg1"/>
                </a:solidFill>
                <a:latin typeface="Raleway" pitchFamily="2" charset="0"/>
              </a:rPr>
              <a:t>Windpark</a:t>
            </a:r>
            <a:r>
              <a:rPr lang="en-GB" sz="1000" b="1" dirty="0">
                <a:solidFill>
                  <a:schemeClr val="bg1"/>
                </a:solidFill>
                <a:latin typeface="Raleway" pitchFamily="2" charset="0"/>
              </a:rPr>
              <a:t> </a:t>
            </a:r>
            <a:r>
              <a:rPr lang="en-GB" sz="1000" b="1" dirty="0" err="1">
                <a:solidFill>
                  <a:schemeClr val="bg1"/>
                </a:solidFill>
                <a:latin typeface="Raleway" pitchFamily="2" charset="0"/>
              </a:rPr>
              <a:t>Krammer</a:t>
            </a:r>
            <a:endParaRPr lang="en-BE" sz="900" b="1" dirty="0">
              <a:solidFill>
                <a:schemeClr val="bg1"/>
              </a:solidFill>
              <a:latin typeface="Raleway" pitchFamily="2" charset="0"/>
            </a:endParaRPr>
          </a:p>
        </p:txBody>
      </p:sp>
      <p:sp>
        <p:nvSpPr>
          <p:cNvPr id="8" name="Content Placeholder 5">
            <a:extLst>
              <a:ext uri="{FF2B5EF4-FFF2-40B4-BE49-F238E27FC236}">
                <a16:creationId xmlns:a16="http://schemas.microsoft.com/office/drawing/2014/main" id="{9C4E9906-A4D4-45A3-8669-ADFE6BB3D233}"/>
              </a:ext>
            </a:extLst>
          </p:cNvPr>
          <p:cNvSpPr txBox="1">
            <a:spLocks/>
          </p:cNvSpPr>
          <p:nvPr/>
        </p:nvSpPr>
        <p:spPr>
          <a:xfrm>
            <a:off x="6571916" y="1473694"/>
            <a:ext cx="5407827" cy="2108447"/>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a:solidFill>
                  <a:schemeClr val="bg1">
                    <a:lumMod val="50000"/>
                  </a:schemeClr>
                </a:solidFill>
                <a:latin typeface="DINPro-Regular" panose="0200050303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b="1" dirty="0" err="1">
                <a:solidFill>
                  <a:schemeClr val="tx1"/>
                </a:solidFill>
                <a:latin typeface="Raleway" panose="020B0503030101060003" pitchFamily="34" charset="77"/>
              </a:rPr>
              <a:t>Deltawind</a:t>
            </a:r>
            <a:endParaRPr lang="el-GR" sz="500" dirty="0">
              <a:solidFill>
                <a:schemeClr val="tx1"/>
              </a:solidFill>
              <a:latin typeface="Raleway" panose="020B0503030101060003" pitchFamily="34" charset="77"/>
            </a:endParaRPr>
          </a:p>
          <a:p>
            <a:pPr marL="342900" indent="-342900">
              <a:buFont typeface="Arial" panose="020B0604020202020204" pitchFamily="34" charset="0"/>
              <a:buChar char="•"/>
            </a:pPr>
            <a:r>
              <a:rPr lang="el-GR" sz="2000" dirty="0">
                <a:solidFill>
                  <a:schemeClr val="tx1"/>
                </a:solidFill>
                <a:latin typeface="Raleway" panose="020B0503030101060003" pitchFamily="34" charset="77"/>
              </a:rPr>
              <a:t>Αιολικά και </a:t>
            </a:r>
            <a:r>
              <a:rPr lang="el-GR" sz="2000" dirty="0" err="1">
                <a:solidFill>
                  <a:schemeClr val="tx1"/>
                </a:solidFill>
                <a:latin typeface="Raleway" panose="020B0503030101060003" pitchFamily="34" charset="77"/>
              </a:rPr>
              <a:t>φωτοβολταϊκά</a:t>
            </a:r>
            <a:r>
              <a:rPr lang="el-GR" sz="2000" dirty="0">
                <a:solidFill>
                  <a:schemeClr val="tx1"/>
                </a:solidFill>
                <a:latin typeface="Raleway" panose="020B0503030101060003" pitchFamily="34" charset="77"/>
              </a:rPr>
              <a:t> πάρκα </a:t>
            </a:r>
          </a:p>
          <a:p>
            <a:pPr marL="342900" indent="-342900">
              <a:buFont typeface="Arial" panose="020B0604020202020204" pitchFamily="34" charset="0"/>
              <a:buChar char="•"/>
            </a:pPr>
            <a:r>
              <a:rPr lang="el-GR" sz="2000" dirty="0">
                <a:solidFill>
                  <a:schemeClr val="tx1"/>
                </a:solidFill>
                <a:latin typeface="Raleway" panose="020B0503030101060003" pitchFamily="34" charset="77"/>
              </a:rPr>
              <a:t>Το μεγαλύτερο αιολικό πάρκο ιδιοκτησίας πολιτών: 34 ανεμογεννήτριες 100</a:t>
            </a:r>
            <a:r>
              <a:rPr lang="en-GB" sz="2000" dirty="0">
                <a:solidFill>
                  <a:schemeClr val="tx1"/>
                </a:solidFill>
                <a:latin typeface="Raleway" panose="020B0503030101060003" pitchFamily="34" charset="77"/>
              </a:rPr>
              <a:t> MW</a:t>
            </a:r>
            <a:endParaRPr lang="el-GR" sz="2000" dirty="0">
              <a:solidFill>
                <a:schemeClr val="tx1"/>
              </a:solidFill>
              <a:latin typeface="Raleway" panose="020B0503030101060003" pitchFamily="34" charset="77"/>
            </a:endParaRPr>
          </a:p>
          <a:p>
            <a:pPr marL="342900" indent="-342900">
              <a:buFont typeface="Arial" panose="020B0604020202020204" pitchFamily="34" charset="0"/>
              <a:buChar char="•"/>
            </a:pPr>
            <a:r>
              <a:rPr lang="el-GR" sz="2000" dirty="0">
                <a:solidFill>
                  <a:schemeClr val="tx1"/>
                </a:solidFill>
                <a:latin typeface="Raleway" panose="020B0503030101060003" pitchFamily="34" charset="77"/>
              </a:rPr>
              <a:t>Σύμπραξη 2 ΕΚΟΙΝ </a:t>
            </a:r>
            <a:r>
              <a:rPr lang="en-GB" sz="2000" dirty="0" err="1">
                <a:solidFill>
                  <a:schemeClr val="tx1"/>
                </a:solidFill>
                <a:latin typeface="Raleway" panose="020B0503030101060003" pitchFamily="34" charset="77"/>
              </a:rPr>
              <a:t>Deltawind</a:t>
            </a:r>
            <a:r>
              <a:rPr lang="en-GB" sz="2000" dirty="0">
                <a:solidFill>
                  <a:schemeClr val="tx1"/>
                </a:solidFill>
                <a:latin typeface="Raleway" panose="020B0503030101060003" pitchFamily="34" charset="77"/>
              </a:rPr>
              <a:t> &amp; </a:t>
            </a:r>
            <a:r>
              <a:rPr lang="en-GB" sz="2000" dirty="0" err="1">
                <a:solidFill>
                  <a:schemeClr val="tx1"/>
                </a:solidFill>
                <a:latin typeface="Raleway" panose="020B0503030101060003" pitchFamily="34" charset="77"/>
              </a:rPr>
              <a:t>Zeeuwind</a:t>
            </a:r>
            <a:r>
              <a:rPr lang="el-GR" sz="2000" dirty="0">
                <a:solidFill>
                  <a:schemeClr val="tx1"/>
                </a:solidFill>
                <a:latin typeface="Raleway" panose="020B0503030101060003" pitchFamily="34" charset="77"/>
              </a:rPr>
              <a:t> (4.000 μέλη)</a:t>
            </a:r>
          </a:p>
          <a:p>
            <a:pPr marL="342900" indent="-342900">
              <a:buFont typeface="Arial" panose="020B0604020202020204" pitchFamily="34" charset="0"/>
              <a:buChar char="•"/>
            </a:pPr>
            <a:r>
              <a:rPr lang="el-GR" sz="2000" dirty="0">
                <a:solidFill>
                  <a:schemeClr val="tx1"/>
                </a:solidFill>
                <a:latin typeface="Raleway" panose="020B0503030101060003" pitchFamily="34" charset="77"/>
              </a:rPr>
              <a:t>Παραγωγή ενέργειας για πάνω από 100,000 καταναλωτές</a:t>
            </a:r>
            <a:endParaRPr lang="en-GB" sz="2000" dirty="0">
              <a:solidFill>
                <a:schemeClr val="tx1"/>
              </a:solidFill>
              <a:latin typeface="Raleway" panose="020B0503030101060003" pitchFamily="34" charset="77"/>
            </a:endParaRPr>
          </a:p>
        </p:txBody>
      </p:sp>
      <p:sp>
        <p:nvSpPr>
          <p:cNvPr id="9" name="Content Placeholder 5">
            <a:extLst>
              <a:ext uri="{FF2B5EF4-FFF2-40B4-BE49-F238E27FC236}">
                <a16:creationId xmlns:a16="http://schemas.microsoft.com/office/drawing/2014/main" id="{26E827D8-27E3-4E20-8B82-5284A2816B34}"/>
              </a:ext>
            </a:extLst>
          </p:cNvPr>
          <p:cNvSpPr txBox="1">
            <a:spLocks/>
          </p:cNvSpPr>
          <p:nvPr/>
        </p:nvSpPr>
        <p:spPr>
          <a:xfrm>
            <a:off x="278435" y="3783846"/>
            <a:ext cx="5407827" cy="2291379"/>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a:solidFill>
                  <a:schemeClr val="bg1">
                    <a:lumMod val="50000"/>
                  </a:schemeClr>
                </a:solidFill>
                <a:latin typeface="DINPro-Regular" panose="0200050303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b="1" dirty="0" err="1">
                <a:solidFill>
                  <a:schemeClr val="tx1"/>
                </a:solidFill>
                <a:latin typeface="Raleway" panose="020B0503030101060003" pitchFamily="34" charset="77"/>
              </a:rPr>
              <a:t>Zuiderlicht</a:t>
            </a:r>
            <a:r>
              <a:rPr lang="en-GB" sz="2000" b="1" dirty="0">
                <a:solidFill>
                  <a:schemeClr val="tx1"/>
                </a:solidFill>
                <a:latin typeface="Raleway" panose="020B0503030101060003" pitchFamily="34" charset="77"/>
              </a:rPr>
              <a:t> </a:t>
            </a:r>
            <a:endParaRPr lang="el-GR" sz="2000" dirty="0">
              <a:solidFill>
                <a:schemeClr val="tx1"/>
              </a:solidFill>
              <a:latin typeface="Raleway" panose="020B0503030101060003" pitchFamily="34" charset="77"/>
            </a:endParaRPr>
          </a:p>
          <a:p>
            <a:pPr marL="342900" indent="-342900">
              <a:buFont typeface="Arial" panose="020B0604020202020204" pitchFamily="34" charset="0"/>
              <a:buChar char="•"/>
            </a:pPr>
            <a:r>
              <a:rPr lang="el-GR" dirty="0" err="1">
                <a:solidFill>
                  <a:schemeClr val="tx1"/>
                </a:solidFill>
                <a:latin typeface="Raleway" panose="020B0503030101060003" pitchFamily="34" charset="77"/>
              </a:rPr>
              <a:t>Φωτοβολταϊκά</a:t>
            </a:r>
            <a:r>
              <a:rPr lang="el-GR" dirty="0">
                <a:solidFill>
                  <a:schemeClr val="tx1"/>
                </a:solidFill>
                <a:latin typeface="Raleway" panose="020B0503030101060003" pitchFamily="34" charset="77"/>
              </a:rPr>
              <a:t> σε σχολικές στέγες, δημόσια και ιδιωτικά </a:t>
            </a:r>
            <a:r>
              <a:rPr lang="el-GR" dirty="0" err="1">
                <a:solidFill>
                  <a:schemeClr val="tx1"/>
                </a:solidFill>
                <a:latin typeface="Raleway" panose="020B0503030101060003" pitchFamily="34" charset="77"/>
              </a:rPr>
              <a:t>κρήρια</a:t>
            </a:r>
            <a:endParaRPr lang="el-GR" dirty="0">
              <a:solidFill>
                <a:schemeClr val="tx1"/>
              </a:solidFill>
              <a:latin typeface="Raleway" panose="020B0503030101060003" pitchFamily="34" charset="77"/>
            </a:endParaRPr>
          </a:p>
          <a:p>
            <a:pPr marL="342900" indent="-342900">
              <a:buFont typeface="Arial" panose="020B0604020202020204" pitchFamily="34" charset="0"/>
              <a:buChar char="•"/>
            </a:pPr>
            <a:r>
              <a:rPr lang="el-GR" dirty="0">
                <a:solidFill>
                  <a:schemeClr val="tx1"/>
                </a:solidFill>
                <a:latin typeface="Raleway" panose="020B0503030101060003" pitchFamily="34" charset="77"/>
              </a:rPr>
              <a:t>Συμμετοχή σε Αιολικά πάρκα</a:t>
            </a:r>
          </a:p>
          <a:p>
            <a:pPr marL="342900" indent="-342900">
              <a:buFont typeface="Arial" panose="020B0604020202020204" pitchFamily="34" charset="0"/>
              <a:buChar char="•"/>
            </a:pPr>
            <a:r>
              <a:rPr lang="el-GR" dirty="0">
                <a:solidFill>
                  <a:schemeClr val="tx1"/>
                </a:solidFill>
                <a:latin typeface="Raleway" panose="020B0503030101060003" pitchFamily="34" charset="77"/>
              </a:rPr>
              <a:t>Κεντρικός στόχος η ενημέρωση και ενδυνάμωση των πολιτών και η  συμμετοχή τους στην ενεργειακή μετάβαση</a:t>
            </a:r>
          </a:p>
        </p:txBody>
      </p:sp>
      <p:sp>
        <p:nvSpPr>
          <p:cNvPr id="10" name="Title 1">
            <a:extLst>
              <a:ext uri="{FF2B5EF4-FFF2-40B4-BE49-F238E27FC236}">
                <a16:creationId xmlns:a16="http://schemas.microsoft.com/office/drawing/2014/main" id="{41791F29-5FA8-4E1D-9BA6-C24025FF0708}"/>
              </a:ext>
            </a:extLst>
          </p:cNvPr>
          <p:cNvSpPr txBox="1">
            <a:spLocks/>
          </p:cNvSpPr>
          <p:nvPr/>
        </p:nvSpPr>
        <p:spPr>
          <a:xfrm>
            <a:off x="713161" y="601736"/>
            <a:ext cx="9144000" cy="87195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i="0" kern="1200" baseline="0">
                <a:solidFill>
                  <a:schemeClr val="tx1"/>
                </a:solidFill>
                <a:latin typeface="Raleway" panose="020B0503030101060003" pitchFamily="34" charset="77"/>
                <a:ea typeface="+mj-ea"/>
                <a:cs typeface="+mj-cs"/>
              </a:defRPr>
            </a:lvl1pPr>
          </a:lstStyle>
          <a:p>
            <a:r>
              <a:rPr lang="el-GR" dirty="0">
                <a:latin typeface="Raleway" pitchFamily="2" charset="0"/>
              </a:rPr>
              <a:t>Ολλανδία </a:t>
            </a:r>
            <a:r>
              <a:rPr lang="en-GB" dirty="0">
                <a:latin typeface="Raleway" pitchFamily="2" charset="0"/>
              </a:rPr>
              <a:t> </a:t>
            </a:r>
            <a:endParaRPr lang="en-BE" dirty="0">
              <a:latin typeface="Raleway" pitchFamily="2" charset="0"/>
            </a:endParaRPr>
          </a:p>
        </p:txBody>
      </p:sp>
    </p:spTree>
    <p:extLst>
      <p:ext uri="{BB962C8B-B14F-4D97-AF65-F5344CB8AC3E}">
        <p14:creationId xmlns:p14="http://schemas.microsoft.com/office/powerpoint/2010/main" val="9254560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6DB2CDA-F713-4366-9A5F-AABCD4399B30}"/>
              </a:ext>
            </a:extLst>
          </p:cNvPr>
          <p:cNvSpPr txBox="1">
            <a:spLocks/>
          </p:cNvSpPr>
          <p:nvPr/>
        </p:nvSpPr>
        <p:spPr>
          <a:xfrm>
            <a:off x="713161" y="601736"/>
            <a:ext cx="9144000" cy="87195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i="0" kern="1200" baseline="0">
                <a:solidFill>
                  <a:schemeClr val="tx1"/>
                </a:solidFill>
                <a:latin typeface="Raleway" panose="020B0503030101060003" pitchFamily="34" charset="77"/>
                <a:ea typeface="+mj-ea"/>
                <a:cs typeface="+mj-cs"/>
              </a:defRPr>
            </a:lvl1pPr>
          </a:lstStyle>
          <a:p>
            <a:r>
              <a:rPr lang="el-GR" dirty="0">
                <a:latin typeface="Raleway" pitchFamily="2" charset="0"/>
              </a:rPr>
              <a:t>Βέλγιο</a:t>
            </a:r>
            <a:r>
              <a:rPr lang="en-GB" dirty="0">
                <a:latin typeface="Raleway" pitchFamily="2" charset="0"/>
              </a:rPr>
              <a:t> </a:t>
            </a:r>
            <a:endParaRPr lang="en-BE" dirty="0">
              <a:latin typeface="Raleway" pitchFamily="2" charset="0"/>
            </a:endParaRPr>
          </a:p>
        </p:txBody>
      </p:sp>
      <p:sp>
        <p:nvSpPr>
          <p:cNvPr id="6" name="Subtitle 2">
            <a:extLst>
              <a:ext uri="{FF2B5EF4-FFF2-40B4-BE49-F238E27FC236}">
                <a16:creationId xmlns:a16="http://schemas.microsoft.com/office/drawing/2014/main" id="{4A7EDC32-D25F-49DA-9755-30B72D8884B3}"/>
              </a:ext>
            </a:extLst>
          </p:cNvPr>
          <p:cNvSpPr txBox="1">
            <a:spLocks/>
          </p:cNvSpPr>
          <p:nvPr/>
        </p:nvSpPr>
        <p:spPr>
          <a:xfrm>
            <a:off x="713161" y="3657599"/>
            <a:ext cx="4160680" cy="259866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50000"/>
              </a:lnSpc>
              <a:spcBef>
                <a:spcPts val="1000"/>
              </a:spcBef>
              <a:buFont typeface="Arial" panose="020B0604020202020204" pitchFamily="34" charset="0"/>
              <a:buChar char="•"/>
              <a:defRPr sz="3200" b="0" i="0" kern="1200">
                <a:solidFill>
                  <a:schemeClr val="tx1"/>
                </a:solidFill>
                <a:latin typeface="Raleway" panose="020B0503030101060003" pitchFamily="34" charset="77"/>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2800" b="0" i="0" kern="1200">
                <a:solidFill>
                  <a:schemeClr val="tx1"/>
                </a:solidFill>
                <a:latin typeface="Raleway" panose="020B0503030101060003" pitchFamily="34" charset="77"/>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2400" b="0" i="0" kern="1200">
                <a:solidFill>
                  <a:schemeClr val="tx1"/>
                </a:solidFill>
                <a:latin typeface="Raleway" panose="020B0503030101060003" pitchFamily="34" charset="77"/>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2000" b="0" i="0" kern="1200">
                <a:solidFill>
                  <a:schemeClr val="tx1"/>
                </a:solidFill>
                <a:latin typeface="Raleway" panose="020B0503030101060003" pitchFamily="34" charset="77"/>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2000" b="0" i="0" kern="1200">
                <a:solidFill>
                  <a:schemeClr val="tx1"/>
                </a:solidFill>
                <a:latin typeface="Raleway" panose="020B050303010106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nl-BE" sz="2100" b="1" dirty="0" err="1"/>
              <a:t>Pajopower</a:t>
            </a:r>
            <a:r>
              <a:rPr lang="nl-BE" sz="2100" b="1" dirty="0"/>
              <a:t> – Halle</a:t>
            </a:r>
            <a:endParaRPr lang="el-GR" sz="2100" b="1" dirty="0"/>
          </a:p>
          <a:p>
            <a:r>
              <a:rPr lang="el-GR" sz="2000" dirty="0"/>
              <a:t>Αντικατάσταση δημόσιου φωτισμού (445 LED λαμπτήρες)</a:t>
            </a:r>
          </a:p>
          <a:p>
            <a:r>
              <a:rPr lang="el-GR" sz="2000" dirty="0"/>
              <a:t>Επένδυση 225.000 ευρώ</a:t>
            </a:r>
          </a:p>
          <a:p>
            <a:r>
              <a:rPr lang="el-GR" sz="2000" dirty="0"/>
              <a:t>Δάνειο που δόθηκε στον δήμο</a:t>
            </a:r>
          </a:p>
        </p:txBody>
      </p:sp>
      <p:sp>
        <p:nvSpPr>
          <p:cNvPr id="7" name="Content Placeholder 5">
            <a:extLst>
              <a:ext uri="{FF2B5EF4-FFF2-40B4-BE49-F238E27FC236}">
                <a16:creationId xmlns:a16="http://schemas.microsoft.com/office/drawing/2014/main" id="{FD30534C-91BE-44FE-94AC-41AD33A2E283}"/>
              </a:ext>
            </a:extLst>
          </p:cNvPr>
          <p:cNvSpPr txBox="1">
            <a:spLocks/>
          </p:cNvSpPr>
          <p:nvPr/>
        </p:nvSpPr>
        <p:spPr>
          <a:xfrm>
            <a:off x="3388328" y="705774"/>
            <a:ext cx="4962617" cy="2108447"/>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a:solidFill>
                  <a:schemeClr val="bg1">
                    <a:lumMod val="50000"/>
                  </a:schemeClr>
                </a:solidFill>
                <a:latin typeface="DINPro-Regular" panose="0200050303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sz="2000" b="1" dirty="0" err="1">
                <a:solidFill>
                  <a:schemeClr val="tx1"/>
                </a:solidFill>
                <a:latin typeface="Raleway" panose="020B0503030101060003" pitchFamily="34" charset="77"/>
              </a:rPr>
              <a:t>Ecopower</a:t>
            </a:r>
            <a:r>
              <a:rPr lang="nl-BE" sz="2000" b="1" dirty="0">
                <a:solidFill>
                  <a:schemeClr val="tx1"/>
                </a:solidFill>
                <a:latin typeface="Raleway" panose="020B0503030101060003" pitchFamily="34" charset="77"/>
              </a:rPr>
              <a:t> - Amel &amp; Büllingen </a:t>
            </a:r>
            <a:endParaRPr lang="el-GR" sz="2000" dirty="0">
              <a:solidFill>
                <a:schemeClr val="tx1"/>
              </a:solidFill>
              <a:latin typeface="Raleway" panose="020B0503030101060003" pitchFamily="34" charset="77"/>
            </a:endParaRPr>
          </a:p>
          <a:p>
            <a:pPr marL="342900" indent="-342900">
              <a:buFont typeface="Arial" panose="020B0604020202020204" pitchFamily="34" charset="0"/>
              <a:buChar char="•"/>
            </a:pPr>
            <a:r>
              <a:rPr lang="el-GR" sz="2000" dirty="0">
                <a:solidFill>
                  <a:schemeClr val="tx1"/>
                </a:solidFill>
                <a:latin typeface="Raleway" panose="020B0503030101060003" pitchFamily="34" charset="77"/>
              </a:rPr>
              <a:t>Αιολικό πάρκο 4 ανεμογεννητριών</a:t>
            </a:r>
          </a:p>
          <a:p>
            <a:pPr marL="342900" indent="-342900">
              <a:buFont typeface="Arial" panose="020B0604020202020204" pitchFamily="34" charset="0"/>
              <a:buChar char="•"/>
            </a:pPr>
            <a:r>
              <a:rPr lang="el-GR" sz="2000" dirty="0">
                <a:solidFill>
                  <a:schemeClr val="tx1"/>
                </a:solidFill>
                <a:latin typeface="Raleway" panose="020B0503030101060003" pitchFamily="34" charset="77"/>
              </a:rPr>
              <a:t>Η συμμετοχή των πολιτών ως </a:t>
            </a:r>
            <a:r>
              <a:rPr lang="el-GR" sz="2000" dirty="0" err="1">
                <a:solidFill>
                  <a:schemeClr val="tx1"/>
                </a:solidFill>
                <a:latin typeface="Raleway" panose="020B0503030101060003" pitchFamily="34" charset="77"/>
              </a:rPr>
              <a:t>προαπαιτούμενο</a:t>
            </a:r>
            <a:r>
              <a:rPr lang="el-GR" sz="2000" dirty="0">
                <a:solidFill>
                  <a:schemeClr val="tx1"/>
                </a:solidFill>
                <a:latin typeface="Raleway" panose="020B0503030101060003" pitchFamily="34" charset="77"/>
              </a:rPr>
              <a:t> στο διαγωνισμό</a:t>
            </a:r>
          </a:p>
          <a:p>
            <a:pPr marL="342900" indent="-342900">
              <a:buFont typeface="Arial" panose="020B0604020202020204" pitchFamily="34" charset="0"/>
              <a:buChar char="•"/>
            </a:pPr>
            <a:r>
              <a:rPr lang="el-GR" sz="2000" dirty="0">
                <a:solidFill>
                  <a:schemeClr val="tx1"/>
                </a:solidFill>
                <a:latin typeface="Raleway" panose="020B0503030101060003" pitchFamily="34" charset="77"/>
              </a:rPr>
              <a:t>Κοινό μοντέλο ιδιοκτησίας:</a:t>
            </a:r>
          </a:p>
          <a:p>
            <a:r>
              <a:rPr lang="el-GR" sz="2000" dirty="0">
                <a:solidFill>
                  <a:schemeClr val="tx1"/>
                </a:solidFill>
                <a:latin typeface="Raleway" panose="020B0503030101060003" pitchFamily="34" charset="77"/>
              </a:rPr>
              <a:t>- 50% ιδιοκτησία</a:t>
            </a:r>
            <a:r>
              <a:rPr lang="en-GB" sz="2000" dirty="0">
                <a:solidFill>
                  <a:schemeClr val="tx1"/>
                </a:solidFill>
                <a:latin typeface="Raleway" panose="020B0503030101060003" pitchFamily="34" charset="77"/>
              </a:rPr>
              <a:t> </a:t>
            </a:r>
            <a:r>
              <a:rPr lang="el-GR" sz="2000" dirty="0">
                <a:solidFill>
                  <a:schemeClr val="tx1"/>
                </a:solidFill>
                <a:latin typeface="Raleway" panose="020B0503030101060003" pitchFamily="34" charset="77"/>
              </a:rPr>
              <a:t>μελών ΕΚΟΙΝ</a:t>
            </a:r>
          </a:p>
          <a:p>
            <a:r>
              <a:rPr lang="el-GR" sz="2000" dirty="0">
                <a:solidFill>
                  <a:schemeClr val="tx1"/>
                </a:solidFill>
                <a:latin typeface="Raleway" panose="020B0503030101060003" pitchFamily="34" charset="77"/>
              </a:rPr>
              <a:t>- 50% ιδιοκτησία δήμου</a:t>
            </a:r>
            <a:endParaRPr lang="en-GB" sz="2000" dirty="0">
              <a:solidFill>
                <a:schemeClr val="tx1"/>
              </a:solidFill>
              <a:latin typeface="Raleway" panose="020B0503030101060003" pitchFamily="34" charset="77"/>
            </a:endParaRPr>
          </a:p>
        </p:txBody>
      </p:sp>
      <p:pic>
        <p:nvPicPr>
          <p:cNvPr id="8" name="Picture 7">
            <a:extLst>
              <a:ext uri="{FF2B5EF4-FFF2-40B4-BE49-F238E27FC236}">
                <a16:creationId xmlns:a16="http://schemas.microsoft.com/office/drawing/2014/main" id="{5ACD2C67-1E2D-4EDC-8802-12595CD48589}"/>
              </a:ext>
            </a:extLst>
          </p:cNvPr>
          <p:cNvPicPr>
            <a:picLocks noChangeAspect="1"/>
          </p:cNvPicPr>
          <p:nvPr/>
        </p:nvPicPr>
        <p:blipFill>
          <a:blip r:embed="rId2"/>
          <a:stretch>
            <a:fillRect/>
          </a:stretch>
        </p:blipFill>
        <p:spPr>
          <a:xfrm>
            <a:off x="8803673" y="-1"/>
            <a:ext cx="3388328" cy="2108446"/>
          </a:xfrm>
          <a:prstGeom prst="rect">
            <a:avLst/>
          </a:prstGeom>
        </p:spPr>
      </p:pic>
      <p:sp>
        <p:nvSpPr>
          <p:cNvPr id="9" name="Rectangle 8">
            <a:extLst>
              <a:ext uri="{FF2B5EF4-FFF2-40B4-BE49-F238E27FC236}">
                <a16:creationId xmlns:a16="http://schemas.microsoft.com/office/drawing/2014/main" id="{81C780E4-C6F9-4CAF-9BB5-84BFD1F57968}"/>
              </a:ext>
            </a:extLst>
          </p:cNvPr>
          <p:cNvSpPr/>
          <p:nvPr/>
        </p:nvSpPr>
        <p:spPr>
          <a:xfrm>
            <a:off x="11297203" y="1858394"/>
            <a:ext cx="894797" cy="276999"/>
          </a:xfrm>
          <a:prstGeom prst="rect">
            <a:avLst/>
          </a:prstGeom>
        </p:spPr>
        <p:txBody>
          <a:bodyPr wrap="none">
            <a:spAutoFit/>
          </a:bodyPr>
          <a:lstStyle/>
          <a:p>
            <a:r>
              <a:rPr lang="en-BE" sz="1200" dirty="0">
                <a:solidFill>
                  <a:schemeClr val="bg1"/>
                </a:solidFill>
                <a:latin typeface="Raleway" pitchFamily="2" charset="0"/>
              </a:rPr>
              <a:t>©</a:t>
            </a:r>
            <a:r>
              <a:rPr lang="en-GB" sz="1200" dirty="0" err="1">
                <a:solidFill>
                  <a:schemeClr val="bg1"/>
                </a:solidFill>
                <a:latin typeface="Raleway" pitchFamily="2" charset="0"/>
              </a:rPr>
              <a:t>pingpao</a:t>
            </a:r>
            <a:endParaRPr lang="en-BE" sz="1200" dirty="0">
              <a:solidFill>
                <a:schemeClr val="bg1"/>
              </a:solidFill>
              <a:latin typeface="Raleway" pitchFamily="2" charset="0"/>
            </a:endParaRPr>
          </a:p>
        </p:txBody>
      </p:sp>
      <p:sp>
        <p:nvSpPr>
          <p:cNvPr id="10" name="Rectangle 9">
            <a:extLst>
              <a:ext uri="{FF2B5EF4-FFF2-40B4-BE49-F238E27FC236}">
                <a16:creationId xmlns:a16="http://schemas.microsoft.com/office/drawing/2014/main" id="{81B099E5-BBC4-4721-890D-0C75E8FFBDA7}"/>
              </a:ext>
            </a:extLst>
          </p:cNvPr>
          <p:cNvSpPr/>
          <p:nvPr/>
        </p:nvSpPr>
        <p:spPr>
          <a:xfrm>
            <a:off x="6809161" y="3490219"/>
            <a:ext cx="6096000" cy="2464777"/>
          </a:xfrm>
          <a:prstGeom prst="rect">
            <a:avLst/>
          </a:prstGeom>
        </p:spPr>
        <p:txBody>
          <a:bodyPr>
            <a:spAutoFit/>
          </a:bodyPr>
          <a:lstStyle/>
          <a:p>
            <a:pPr>
              <a:lnSpc>
                <a:spcPct val="90000"/>
              </a:lnSpc>
              <a:spcBef>
                <a:spcPts val="1000"/>
              </a:spcBef>
            </a:pPr>
            <a:r>
              <a:rPr lang="nl-BE" sz="2100" b="1" dirty="0">
                <a:latin typeface="Raleway" panose="020B0503030101060003" pitchFamily="34" charset="77"/>
              </a:rPr>
              <a:t>Beauvent – Oostende </a:t>
            </a:r>
            <a:br>
              <a:rPr lang="nl-BE" b="1" dirty="0">
                <a:solidFill>
                  <a:srgbClr val="586BB1"/>
                </a:solidFill>
                <a:latin typeface="Raleway" pitchFamily="2" charset="0"/>
              </a:rPr>
            </a:br>
            <a:endParaRPr lang="nl-BE" sz="400" b="1" dirty="0">
              <a:solidFill>
                <a:srgbClr val="586BB1"/>
              </a:solidFill>
              <a:latin typeface="Raleway" pitchFamily="2" charset="0"/>
            </a:endParaRPr>
          </a:p>
          <a:p>
            <a:pPr marL="342900" indent="-342900">
              <a:lnSpc>
                <a:spcPct val="90000"/>
              </a:lnSpc>
              <a:spcBef>
                <a:spcPts val="1000"/>
              </a:spcBef>
              <a:buFont typeface="Arial" panose="020B0604020202020204" pitchFamily="34" charset="0"/>
              <a:buChar char="•"/>
            </a:pPr>
            <a:r>
              <a:rPr lang="el-GR" sz="2000" dirty="0">
                <a:latin typeface="Raleway" panose="020B0503030101060003" pitchFamily="34" charset="77"/>
              </a:rPr>
              <a:t>Συνεργατικό δίκτυο τηλεθέρμανσης</a:t>
            </a:r>
          </a:p>
          <a:p>
            <a:pPr marL="342900" indent="-342900">
              <a:lnSpc>
                <a:spcPct val="90000"/>
              </a:lnSpc>
              <a:spcBef>
                <a:spcPts val="1000"/>
              </a:spcBef>
              <a:buFont typeface="Arial" panose="020B0604020202020204" pitchFamily="34" charset="0"/>
              <a:buChar char="•"/>
            </a:pPr>
            <a:r>
              <a:rPr lang="el-GR" sz="2000" dirty="0">
                <a:latin typeface="Raleway" panose="020B0503030101060003" pitchFamily="34" charset="77"/>
              </a:rPr>
              <a:t>Απαλλαγή από το φυσικό αέριο</a:t>
            </a:r>
          </a:p>
          <a:p>
            <a:pPr marL="342900" indent="-342900">
              <a:lnSpc>
                <a:spcPct val="90000"/>
              </a:lnSpc>
              <a:spcBef>
                <a:spcPts val="1000"/>
              </a:spcBef>
              <a:buFont typeface="Arial" panose="020B0604020202020204" pitchFamily="34" charset="0"/>
              <a:buChar char="•"/>
            </a:pPr>
            <a:r>
              <a:rPr lang="el-GR" sz="2000" dirty="0">
                <a:latin typeface="Raleway" panose="020B0503030101060003" pitchFamily="34" charset="77"/>
              </a:rPr>
              <a:t>Ιδιωτικές κατοικίες</a:t>
            </a:r>
          </a:p>
          <a:p>
            <a:pPr marL="342900" indent="-342900">
              <a:lnSpc>
                <a:spcPct val="90000"/>
              </a:lnSpc>
              <a:spcBef>
                <a:spcPts val="1000"/>
              </a:spcBef>
              <a:buFont typeface="Arial" panose="020B0604020202020204" pitchFamily="34" charset="0"/>
              <a:buChar char="•"/>
            </a:pPr>
            <a:r>
              <a:rPr lang="el-GR" sz="2000" dirty="0">
                <a:latin typeface="Raleway" panose="020B0503030101060003" pitchFamily="34" charset="77"/>
              </a:rPr>
              <a:t>Δημόσια κτήρια</a:t>
            </a:r>
          </a:p>
          <a:p>
            <a:pPr marL="342900" indent="-342900">
              <a:lnSpc>
                <a:spcPct val="90000"/>
              </a:lnSpc>
              <a:spcBef>
                <a:spcPts val="1000"/>
              </a:spcBef>
              <a:buFont typeface="Arial" panose="020B0604020202020204" pitchFamily="34" charset="0"/>
              <a:buChar char="•"/>
            </a:pPr>
            <a:r>
              <a:rPr lang="en-GB" sz="2000" dirty="0">
                <a:latin typeface="Raleway" panose="020B0503030101060003" pitchFamily="34" charset="77"/>
              </a:rPr>
              <a:t>M</a:t>
            </a:r>
            <a:r>
              <a:rPr lang="el-GR" sz="2000" dirty="0" err="1">
                <a:latin typeface="Raleway" panose="020B0503030101060003" pitchFamily="34" charset="77"/>
              </a:rPr>
              <a:t>ικρομεσαίες</a:t>
            </a:r>
            <a:r>
              <a:rPr lang="el-GR" sz="2000" dirty="0">
                <a:latin typeface="Raleway" panose="020B0503030101060003" pitchFamily="34" charset="77"/>
              </a:rPr>
              <a:t> Επιχειρήσεις </a:t>
            </a:r>
          </a:p>
        </p:txBody>
      </p:sp>
      <p:sp>
        <p:nvSpPr>
          <p:cNvPr id="11" name="Rectangle 10">
            <a:extLst>
              <a:ext uri="{FF2B5EF4-FFF2-40B4-BE49-F238E27FC236}">
                <a16:creationId xmlns:a16="http://schemas.microsoft.com/office/drawing/2014/main" id="{EA632021-8D66-41A2-ABE3-9BBE50B8ED23}"/>
              </a:ext>
            </a:extLst>
          </p:cNvPr>
          <p:cNvSpPr/>
          <p:nvPr/>
        </p:nvSpPr>
        <p:spPr>
          <a:xfrm>
            <a:off x="2466102" y="3099547"/>
            <a:ext cx="1356462" cy="261610"/>
          </a:xfrm>
          <a:prstGeom prst="rect">
            <a:avLst/>
          </a:prstGeom>
        </p:spPr>
        <p:txBody>
          <a:bodyPr wrap="none">
            <a:spAutoFit/>
          </a:bodyPr>
          <a:lstStyle/>
          <a:p>
            <a:r>
              <a:rPr lang="en-BE" sz="1100" dirty="0">
                <a:solidFill>
                  <a:schemeClr val="bg1"/>
                </a:solidFill>
                <a:latin typeface="Raleway" pitchFamily="2" charset="0"/>
              </a:rPr>
              <a:t>©</a:t>
            </a:r>
            <a:r>
              <a:rPr lang="en-GB" sz="1100" dirty="0">
                <a:solidFill>
                  <a:schemeClr val="bg1"/>
                </a:solidFill>
                <a:latin typeface="Raleway" pitchFamily="2" charset="0"/>
              </a:rPr>
              <a:t>Studio Harmony</a:t>
            </a:r>
            <a:endParaRPr lang="en-BE" sz="1100" dirty="0"/>
          </a:p>
        </p:txBody>
      </p:sp>
    </p:spTree>
    <p:extLst>
      <p:ext uri="{BB962C8B-B14F-4D97-AF65-F5344CB8AC3E}">
        <p14:creationId xmlns:p14="http://schemas.microsoft.com/office/powerpoint/2010/main" val="4650176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07D08F7E-3FA6-4ED8-852C-ABF4837186F9}"/>
              </a:ext>
            </a:extLst>
          </p:cNvPr>
          <p:cNvPicPr>
            <a:picLocks noChangeAspect="1"/>
          </p:cNvPicPr>
          <p:nvPr/>
        </p:nvPicPr>
        <p:blipFill rotWithShape="1">
          <a:blip r:embed="rId2"/>
          <a:srcRect b="39170"/>
          <a:stretch/>
        </p:blipFill>
        <p:spPr>
          <a:xfrm>
            <a:off x="1670" y="1792673"/>
            <a:ext cx="12192000" cy="1532420"/>
          </a:xfrm>
          <a:prstGeom prst="rect">
            <a:avLst/>
          </a:prstGeom>
        </p:spPr>
      </p:pic>
      <p:sp>
        <p:nvSpPr>
          <p:cNvPr id="2" name="Title 1">
            <a:extLst>
              <a:ext uri="{FF2B5EF4-FFF2-40B4-BE49-F238E27FC236}">
                <a16:creationId xmlns:a16="http://schemas.microsoft.com/office/drawing/2014/main" id="{BA094894-6912-4E83-AEBC-B72AE08EE761}"/>
              </a:ext>
            </a:extLst>
          </p:cNvPr>
          <p:cNvSpPr>
            <a:spLocks noGrp="1"/>
          </p:cNvSpPr>
          <p:nvPr>
            <p:ph type="title"/>
          </p:nvPr>
        </p:nvSpPr>
        <p:spPr/>
        <p:txBody>
          <a:bodyPr>
            <a:normAutofit/>
          </a:bodyPr>
          <a:lstStyle/>
          <a:p>
            <a:r>
              <a:rPr lang="el-GR" dirty="0">
                <a:latin typeface="Raleway" pitchFamily="2" charset="0"/>
              </a:rPr>
              <a:t>Ισπανία, Πορτογαλία </a:t>
            </a:r>
            <a:endParaRPr lang="en-BE" dirty="0"/>
          </a:p>
        </p:txBody>
      </p:sp>
      <p:pic>
        <p:nvPicPr>
          <p:cNvPr id="8" name="Picture 7">
            <a:extLst>
              <a:ext uri="{FF2B5EF4-FFF2-40B4-BE49-F238E27FC236}">
                <a16:creationId xmlns:a16="http://schemas.microsoft.com/office/drawing/2014/main" id="{D557FD0E-49CF-4AE9-A0FC-4C24C2C2AA5E}"/>
              </a:ext>
            </a:extLst>
          </p:cNvPr>
          <p:cNvPicPr>
            <a:picLocks noChangeAspect="1"/>
          </p:cNvPicPr>
          <p:nvPr/>
        </p:nvPicPr>
        <p:blipFill>
          <a:blip r:embed="rId3"/>
          <a:stretch>
            <a:fillRect/>
          </a:stretch>
        </p:blipFill>
        <p:spPr>
          <a:xfrm>
            <a:off x="7169285" y="3741491"/>
            <a:ext cx="5024385" cy="2480319"/>
          </a:xfrm>
          <a:prstGeom prst="rect">
            <a:avLst/>
          </a:prstGeom>
        </p:spPr>
      </p:pic>
      <p:sp>
        <p:nvSpPr>
          <p:cNvPr id="13" name="Title 1">
            <a:extLst>
              <a:ext uri="{FF2B5EF4-FFF2-40B4-BE49-F238E27FC236}">
                <a16:creationId xmlns:a16="http://schemas.microsoft.com/office/drawing/2014/main" id="{E1D59E33-F679-4C18-84D0-E6A9D012614A}"/>
              </a:ext>
            </a:extLst>
          </p:cNvPr>
          <p:cNvSpPr txBox="1">
            <a:spLocks/>
          </p:cNvSpPr>
          <p:nvPr/>
        </p:nvSpPr>
        <p:spPr>
          <a:xfrm>
            <a:off x="713161" y="601736"/>
            <a:ext cx="9144000" cy="87195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i="0" kern="1200" baseline="0">
                <a:solidFill>
                  <a:schemeClr val="tx1"/>
                </a:solidFill>
                <a:latin typeface="Raleway" panose="020B0503030101060003" pitchFamily="34" charset="77"/>
                <a:ea typeface="+mj-ea"/>
                <a:cs typeface="+mj-cs"/>
              </a:defRPr>
            </a:lvl1pPr>
          </a:lstStyle>
          <a:p>
            <a:endParaRPr lang="en-BE" dirty="0">
              <a:latin typeface="Raleway" pitchFamily="2" charset="0"/>
            </a:endParaRPr>
          </a:p>
        </p:txBody>
      </p:sp>
      <p:sp>
        <p:nvSpPr>
          <p:cNvPr id="18" name="TextBox 17">
            <a:extLst>
              <a:ext uri="{FF2B5EF4-FFF2-40B4-BE49-F238E27FC236}">
                <a16:creationId xmlns:a16="http://schemas.microsoft.com/office/drawing/2014/main" id="{3D7F4158-81AE-45D4-ABD0-BE7763EF1356}"/>
              </a:ext>
            </a:extLst>
          </p:cNvPr>
          <p:cNvSpPr txBox="1"/>
          <p:nvPr/>
        </p:nvSpPr>
        <p:spPr>
          <a:xfrm>
            <a:off x="10578446" y="2941875"/>
            <a:ext cx="6134876" cy="369332"/>
          </a:xfrm>
          <a:prstGeom prst="rect">
            <a:avLst/>
          </a:prstGeom>
          <a:noFill/>
        </p:spPr>
        <p:txBody>
          <a:bodyPr wrap="square">
            <a:spAutoFit/>
          </a:bodyPr>
          <a:lstStyle/>
          <a:p>
            <a:r>
              <a:rPr lang="en-GB" dirty="0">
                <a:solidFill>
                  <a:schemeClr val="bg1"/>
                </a:solidFill>
              </a:rPr>
              <a:t>. © </a:t>
            </a:r>
            <a:r>
              <a:rPr lang="en-GB" dirty="0" err="1">
                <a:solidFill>
                  <a:schemeClr val="bg1"/>
                </a:solidFill>
              </a:rPr>
              <a:t>SomEnergia</a:t>
            </a:r>
            <a:r>
              <a:rPr lang="en-GB" dirty="0">
                <a:solidFill>
                  <a:schemeClr val="bg1"/>
                </a:solidFill>
              </a:rPr>
              <a:t> </a:t>
            </a:r>
            <a:endParaRPr lang="en-BE" dirty="0">
              <a:solidFill>
                <a:schemeClr val="bg1"/>
              </a:solidFill>
            </a:endParaRPr>
          </a:p>
        </p:txBody>
      </p:sp>
      <p:sp>
        <p:nvSpPr>
          <p:cNvPr id="21" name="TextBox 20">
            <a:extLst>
              <a:ext uri="{FF2B5EF4-FFF2-40B4-BE49-F238E27FC236}">
                <a16:creationId xmlns:a16="http://schemas.microsoft.com/office/drawing/2014/main" id="{28D97896-1FC7-4DD4-A2D5-9D35680A6BF1}"/>
              </a:ext>
            </a:extLst>
          </p:cNvPr>
          <p:cNvSpPr txBox="1"/>
          <p:nvPr/>
        </p:nvSpPr>
        <p:spPr>
          <a:xfrm>
            <a:off x="10578446" y="5874620"/>
            <a:ext cx="3548941" cy="369332"/>
          </a:xfrm>
          <a:prstGeom prst="rect">
            <a:avLst/>
          </a:prstGeom>
          <a:noFill/>
        </p:spPr>
        <p:txBody>
          <a:bodyPr wrap="square">
            <a:spAutoFit/>
          </a:bodyPr>
          <a:lstStyle/>
          <a:p>
            <a:r>
              <a:rPr lang="en-GB" dirty="0">
                <a:solidFill>
                  <a:schemeClr val="bg1"/>
                </a:solidFill>
              </a:rPr>
              <a:t>. © </a:t>
            </a:r>
            <a:r>
              <a:rPr lang="en-GB" dirty="0" err="1">
                <a:solidFill>
                  <a:schemeClr val="bg1"/>
                </a:solidFill>
              </a:rPr>
              <a:t>Coopérnico</a:t>
            </a:r>
            <a:endParaRPr lang="en-BE" dirty="0">
              <a:solidFill>
                <a:schemeClr val="bg1"/>
              </a:solidFill>
            </a:endParaRPr>
          </a:p>
        </p:txBody>
      </p:sp>
      <p:sp>
        <p:nvSpPr>
          <p:cNvPr id="25" name="TextBox 24">
            <a:extLst>
              <a:ext uri="{FF2B5EF4-FFF2-40B4-BE49-F238E27FC236}">
                <a16:creationId xmlns:a16="http://schemas.microsoft.com/office/drawing/2014/main" id="{FB67D2A5-B092-4F1B-BC0E-C7C8A7D78E4F}"/>
              </a:ext>
            </a:extLst>
          </p:cNvPr>
          <p:cNvSpPr txBox="1"/>
          <p:nvPr/>
        </p:nvSpPr>
        <p:spPr>
          <a:xfrm>
            <a:off x="1670" y="3605742"/>
            <a:ext cx="6683556" cy="1477328"/>
          </a:xfrm>
          <a:prstGeom prst="rect">
            <a:avLst/>
          </a:prstGeom>
          <a:noFill/>
        </p:spPr>
        <p:txBody>
          <a:bodyPr wrap="square">
            <a:spAutoFit/>
          </a:bodyPr>
          <a:lstStyle/>
          <a:p>
            <a:r>
              <a:rPr lang="nl-BE" sz="1800" b="1" dirty="0">
                <a:solidFill>
                  <a:schemeClr val="tx1"/>
                </a:solidFill>
                <a:latin typeface="Raleway" panose="020B0503030101060003" pitchFamily="34" charset="77"/>
              </a:rPr>
              <a:t>Som </a:t>
            </a:r>
            <a:r>
              <a:rPr lang="nl-BE" sz="1800" b="1" dirty="0" err="1">
                <a:solidFill>
                  <a:schemeClr val="tx1"/>
                </a:solidFill>
                <a:latin typeface="Raleway" panose="020B0503030101060003" pitchFamily="34" charset="77"/>
              </a:rPr>
              <a:t>Energia</a:t>
            </a:r>
            <a:r>
              <a:rPr lang="nl-BE" sz="1800" b="1" dirty="0">
                <a:solidFill>
                  <a:schemeClr val="tx1"/>
                </a:solidFill>
                <a:latin typeface="Raleway" panose="020B0503030101060003" pitchFamily="34" charset="77"/>
              </a:rPr>
              <a:t>  </a:t>
            </a:r>
            <a:endParaRPr lang="el-GR" sz="1800" dirty="0">
              <a:solidFill>
                <a:schemeClr val="tx1"/>
              </a:solidFill>
              <a:latin typeface="Raleway" panose="020B0503030101060003" pitchFamily="34" charset="77"/>
            </a:endParaRPr>
          </a:p>
          <a:p>
            <a:pPr marL="342900" indent="-342900">
              <a:buFont typeface="Arial" panose="020B0604020202020204" pitchFamily="34" charset="0"/>
              <a:buChar char="•"/>
            </a:pPr>
            <a:r>
              <a:rPr lang="el-GR" sz="1800" dirty="0">
                <a:solidFill>
                  <a:schemeClr val="tx1"/>
                </a:solidFill>
                <a:latin typeface="Raleway" panose="020B0503030101060003" pitchFamily="34" charset="77"/>
              </a:rPr>
              <a:t>Πρώτος Εν. συνεταιρισμός στην Ισπανία </a:t>
            </a:r>
            <a:r>
              <a:rPr lang="en-GB" sz="1800" dirty="0">
                <a:solidFill>
                  <a:schemeClr val="tx1"/>
                </a:solidFill>
                <a:latin typeface="Raleway" panose="020B0503030101060003" pitchFamily="34" charset="77"/>
              </a:rPr>
              <a:t>- </a:t>
            </a:r>
            <a:r>
              <a:rPr lang="el-GR" sz="1800" dirty="0">
                <a:solidFill>
                  <a:schemeClr val="tx1"/>
                </a:solidFill>
                <a:latin typeface="Raleway" panose="020B0503030101060003" pitchFamily="34" charset="77"/>
              </a:rPr>
              <a:t>2010</a:t>
            </a:r>
          </a:p>
          <a:p>
            <a:pPr marL="342900" indent="-342900">
              <a:buFont typeface="Arial" panose="020B0604020202020204" pitchFamily="34" charset="0"/>
              <a:buChar char="•"/>
            </a:pPr>
            <a:r>
              <a:rPr lang="el-GR" dirty="0">
                <a:latin typeface="Raleway" panose="020B0503030101060003" pitchFamily="34" charset="77"/>
              </a:rPr>
              <a:t>Πάνω από 70.000 μέλη </a:t>
            </a:r>
          </a:p>
          <a:p>
            <a:pPr marL="342900" indent="-342900">
              <a:buFont typeface="Arial" panose="020B0604020202020204" pitchFamily="34" charset="0"/>
              <a:buChar char="•"/>
            </a:pPr>
            <a:r>
              <a:rPr lang="el-GR" dirty="0">
                <a:latin typeface="Raleway" panose="020B0503030101060003" pitchFamily="34" charset="77"/>
              </a:rPr>
              <a:t>Παραγωγή πάνω από 18,50 </a:t>
            </a:r>
            <a:r>
              <a:rPr lang="en-GB" dirty="0">
                <a:latin typeface="Raleway" panose="020B0503030101060003" pitchFamily="34" charset="77"/>
              </a:rPr>
              <a:t>GWh/</a:t>
            </a:r>
            <a:r>
              <a:rPr lang="el-GR" dirty="0">
                <a:latin typeface="Raleway" panose="020B0503030101060003" pitchFamily="34" charset="77"/>
              </a:rPr>
              <a:t>χρόνο  </a:t>
            </a:r>
            <a:endParaRPr lang="el-GR" sz="1800" dirty="0">
              <a:solidFill>
                <a:schemeClr val="tx1"/>
              </a:solidFill>
              <a:latin typeface="Raleway" panose="020B0503030101060003" pitchFamily="34" charset="77"/>
            </a:endParaRPr>
          </a:p>
          <a:p>
            <a:pPr marL="342900" indent="-342900">
              <a:buFont typeface="Arial" panose="020B0604020202020204" pitchFamily="34" charset="0"/>
              <a:buChar char="•"/>
            </a:pPr>
            <a:endParaRPr lang="en-BE" dirty="0"/>
          </a:p>
        </p:txBody>
      </p:sp>
      <p:sp>
        <p:nvSpPr>
          <p:cNvPr id="26" name="TextBox 25">
            <a:extLst>
              <a:ext uri="{FF2B5EF4-FFF2-40B4-BE49-F238E27FC236}">
                <a16:creationId xmlns:a16="http://schemas.microsoft.com/office/drawing/2014/main" id="{1DB58782-D847-47C0-A20A-107C9A19E4CC}"/>
              </a:ext>
            </a:extLst>
          </p:cNvPr>
          <p:cNvSpPr txBox="1"/>
          <p:nvPr/>
        </p:nvSpPr>
        <p:spPr>
          <a:xfrm>
            <a:off x="93659" y="5002012"/>
            <a:ext cx="7455005" cy="1200329"/>
          </a:xfrm>
          <a:prstGeom prst="rect">
            <a:avLst/>
          </a:prstGeom>
          <a:noFill/>
        </p:spPr>
        <p:txBody>
          <a:bodyPr wrap="square">
            <a:spAutoFit/>
          </a:bodyPr>
          <a:lstStyle/>
          <a:p>
            <a:r>
              <a:rPr lang="nl-BE" sz="1800" b="1" dirty="0" err="1">
                <a:solidFill>
                  <a:schemeClr val="tx1"/>
                </a:solidFill>
                <a:latin typeface="Raleway" panose="020B0503030101060003" pitchFamily="34" charset="77"/>
              </a:rPr>
              <a:t>Coopérnico</a:t>
            </a:r>
            <a:r>
              <a:rPr lang="nl-BE" sz="1800" b="1" dirty="0">
                <a:solidFill>
                  <a:schemeClr val="tx1"/>
                </a:solidFill>
                <a:latin typeface="Raleway" panose="020B0503030101060003" pitchFamily="34" charset="77"/>
              </a:rPr>
              <a:t>  </a:t>
            </a:r>
            <a:endParaRPr lang="el-GR" sz="1800" dirty="0">
              <a:solidFill>
                <a:schemeClr val="tx1"/>
              </a:solidFill>
              <a:latin typeface="Raleway" panose="020B0503030101060003" pitchFamily="34" charset="77"/>
            </a:endParaRPr>
          </a:p>
          <a:p>
            <a:pPr marL="342900" indent="-342900">
              <a:buFont typeface="Arial" panose="020B0604020202020204" pitchFamily="34" charset="0"/>
              <a:buChar char="•"/>
            </a:pPr>
            <a:r>
              <a:rPr lang="el-GR" sz="1800" dirty="0">
                <a:solidFill>
                  <a:schemeClr val="tx1"/>
                </a:solidFill>
                <a:latin typeface="Raleway" panose="020B0503030101060003" pitchFamily="34" charset="77"/>
              </a:rPr>
              <a:t>Πρώτος Εν. συνεταιρισμός στην Πορτ</a:t>
            </a:r>
            <a:r>
              <a:rPr lang="el-GR" dirty="0">
                <a:latin typeface="Raleway" panose="020B0503030101060003" pitchFamily="34" charset="77"/>
              </a:rPr>
              <a:t>ογαλία </a:t>
            </a:r>
            <a:r>
              <a:rPr lang="en-GB" dirty="0">
                <a:latin typeface="Raleway" panose="020B0503030101060003" pitchFamily="34" charset="77"/>
              </a:rPr>
              <a:t>- </a:t>
            </a:r>
            <a:r>
              <a:rPr lang="el-GR" dirty="0">
                <a:latin typeface="Raleway" panose="020B0503030101060003" pitchFamily="34" charset="77"/>
              </a:rPr>
              <a:t>2013 </a:t>
            </a:r>
            <a:endParaRPr lang="el-GR" sz="1800" dirty="0">
              <a:solidFill>
                <a:schemeClr val="tx1"/>
              </a:solidFill>
              <a:latin typeface="Raleway" panose="020B0503030101060003" pitchFamily="34" charset="77"/>
            </a:endParaRPr>
          </a:p>
          <a:p>
            <a:pPr marL="342900" indent="-342900">
              <a:buFont typeface="Arial" panose="020B0604020202020204" pitchFamily="34" charset="0"/>
              <a:buChar char="•"/>
            </a:pPr>
            <a:r>
              <a:rPr lang="el-GR" dirty="0">
                <a:latin typeface="Raleway" panose="020B0503030101060003" pitchFamily="34" charset="77"/>
              </a:rPr>
              <a:t>Πάνω από 1</a:t>
            </a:r>
            <a:r>
              <a:rPr lang="en-GB" dirty="0">
                <a:latin typeface="Raleway" panose="020B0503030101060003" pitchFamily="34" charset="77"/>
              </a:rPr>
              <a:t>.</a:t>
            </a:r>
            <a:r>
              <a:rPr lang="el-GR" dirty="0">
                <a:latin typeface="Raleway" panose="020B0503030101060003" pitchFamily="34" charset="77"/>
              </a:rPr>
              <a:t>800 μέλη</a:t>
            </a:r>
          </a:p>
          <a:p>
            <a:pPr marL="342900" indent="-342900">
              <a:buFont typeface="Arial" panose="020B0604020202020204" pitchFamily="34" charset="0"/>
              <a:buChar char="•"/>
            </a:pPr>
            <a:r>
              <a:rPr lang="el-GR" dirty="0">
                <a:latin typeface="Raleway" panose="020B0503030101060003" pitchFamily="34" charset="77"/>
              </a:rPr>
              <a:t>21 </a:t>
            </a:r>
            <a:r>
              <a:rPr lang="el-GR" dirty="0" err="1">
                <a:latin typeface="Raleway" panose="020B0503030101060003" pitchFamily="34" charset="77"/>
              </a:rPr>
              <a:t>Φωτοβολταϊκούς</a:t>
            </a:r>
            <a:r>
              <a:rPr lang="el-GR" dirty="0">
                <a:latin typeface="Raleway" panose="020B0503030101060003" pitchFamily="34" charset="77"/>
              </a:rPr>
              <a:t> σταθμούς</a:t>
            </a:r>
            <a:r>
              <a:rPr lang="en-GB" dirty="0">
                <a:latin typeface="Raleway" panose="020B0503030101060003" pitchFamily="34" charset="77"/>
              </a:rPr>
              <a:t> </a:t>
            </a:r>
            <a:r>
              <a:rPr lang="el-GR" dirty="0">
                <a:latin typeface="Raleway" panose="020B0503030101060003" pitchFamily="34" charset="77"/>
              </a:rPr>
              <a:t>συνολικά 1,9 </a:t>
            </a:r>
            <a:r>
              <a:rPr lang="en-GB" dirty="0">
                <a:latin typeface="Raleway" panose="020B0503030101060003" pitchFamily="34" charset="77"/>
              </a:rPr>
              <a:t>MWp</a:t>
            </a:r>
            <a:endParaRPr lang="el-GR" dirty="0">
              <a:latin typeface="Raleway" panose="020B0503030101060003" pitchFamily="34" charset="77"/>
            </a:endParaRPr>
          </a:p>
        </p:txBody>
      </p:sp>
    </p:spTree>
    <p:extLst>
      <p:ext uri="{BB962C8B-B14F-4D97-AF65-F5344CB8AC3E}">
        <p14:creationId xmlns:p14="http://schemas.microsoft.com/office/powerpoint/2010/main" val="24415794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B840E87-05CE-4087-89B4-FAD7A4351017}"/>
              </a:ext>
            </a:extLst>
          </p:cNvPr>
          <p:cNvSpPr>
            <a:spLocks noGrp="1"/>
          </p:cNvSpPr>
          <p:nvPr>
            <p:ph idx="1"/>
          </p:nvPr>
        </p:nvSpPr>
        <p:spPr/>
        <p:txBody>
          <a:bodyPr/>
          <a:lstStyle/>
          <a:p>
            <a:endParaRPr lang="en-BE"/>
          </a:p>
        </p:txBody>
      </p:sp>
      <p:sp>
        <p:nvSpPr>
          <p:cNvPr id="5" name="Title 1">
            <a:extLst>
              <a:ext uri="{FF2B5EF4-FFF2-40B4-BE49-F238E27FC236}">
                <a16:creationId xmlns:a16="http://schemas.microsoft.com/office/drawing/2014/main" id="{E0915D19-D5D4-4EE3-A7B4-727629050722}"/>
              </a:ext>
            </a:extLst>
          </p:cNvPr>
          <p:cNvSpPr txBox="1">
            <a:spLocks/>
          </p:cNvSpPr>
          <p:nvPr/>
        </p:nvSpPr>
        <p:spPr>
          <a:xfrm>
            <a:off x="462160" y="725488"/>
            <a:ext cx="3932237" cy="1600200"/>
          </a:xfrm>
          <a:prstGeom prst="rect">
            <a:avLst/>
          </a:prstGeom>
        </p:spPr>
        <p:txBody>
          <a:bodyPr vert="horz" lIns="91440" tIns="45720" rIns="91440" bIns="45720" rtlCol="0" anchor="b">
            <a:normAutofit fontScale="90000" lnSpcReduction="10000"/>
          </a:bodyPr>
          <a:lstStyle>
            <a:lvl1pPr algn="l" defTabSz="914400" rtl="0" eaLnBrk="1" latinLnBrk="0" hangingPunct="1">
              <a:lnSpc>
                <a:spcPct val="90000"/>
              </a:lnSpc>
              <a:spcBef>
                <a:spcPct val="0"/>
              </a:spcBef>
              <a:buNone/>
              <a:defRPr sz="3200" b="1" i="0" kern="1200" baseline="0">
                <a:solidFill>
                  <a:schemeClr val="tx1"/>
                </a:solidFill>
                <a:latin typeface="Raleway" panose="020B0503030101060003" pitchFamily="34" charset="77"/>
                <a:ea typeface="+mj-ea"/>
                <a:cs typeface="+mj-cs"/>
              </a:defRPr>
            </a:lvl1pPr>
          </a:lstStyle>
          <a:p>
            <a:r>
              <a:rPr lang="el-GR" sz="3600" dirty="0"/>
              <a:t>Ε</a:t>
            </a:r>
            <a:r>
              <a:rPr lang="en-GB" sz="3600"/>
              <a:t>nerxya</a:t>
            </a:r>
            <a:r>
              <a:rPr lang="en-US" sz="3600" dirty="0"/>
              <a:t>, I</a:t>
            </a:r>
            <a:r>
              <a:rPr lang="el-GR" sz="3600" dirty="0"/>
              <a:t>σπανία </a:t>
            </a:r>
            <a:br>
              <a:rPr lang="en-US" sz="3600" dirty="0"/>
            </a:br>
            <a:br>
              <a:rPr lang="en-US" sz="3600" dirty="0"/>
            </a:br>
            <a:r>
              <a:rPr lang="en-US" sz="2700" b="0" dirty="0"/>
              <a:t>(</a:t>
            </a:r>
            <a:r>
              <a:rPr lang="es-ES" sz="2700" b="0" dirty="0" err="1"/>
              <a:t>Som</a:t>
            </a:r>
            <a:r>
              <a:rPr lang="es-ES" sz="2700" b="0" dirty="0"/>
              <a:t> Energía, ONGAWA, La Corriente)</a:t>
            </a:r>
            <a:endParaRPr lang="en-BE" sz="3600" b="0" dirty="0"/>
          </a:p>
        </p:txBody>
      </p:sp>
      <p:pic>
        <p:nvPicPr>
          <p:cNvPr id="6" name="Content Placeholder 6">
            <a:extLst>
              <a:ext uri="{FF2B5EF4-FFF2-40B4-BE49-F238E27FC236}">
                <a16:creationId xmlns:a16="http://schemas.microsoft.com/office/drawing/2014/main" id="{64161BF0-DEED-4780-AFD8-A25E01FF0A81}"/>
              </a:ext>
            </a:extLst>
          </p:cNvPr>
          <p:cNvPicPr>
            <a:picLocks noChangeAspect="1"/>
          </p:cNvPicPr>
          <p:nvPr/>
        </p:nvPicPr>
        <p:blipFill>
          <a:blip r:embed="rId2"/>
          <a:stretch>
            <a:fillRect/>
          </a:stretch>
        </p:blipFill>
        <p:spPr>
          <a:xfrm>
            <a:off x="4803984" y="457200"/>
            <a:ext cx="7388016" cy="5541012"/>
          </a:xfrm>
          <a:prstGeom prst="rect">
            <a:avLst/>
          </a:prstGeom>
        </p:spPr>
      </p:pic>
      <p:pic>
        <p:nvPicPr>
          <p:cNvPr id="7" name="Picture 2">
            <a:extLst>
              <a:ext uri="{FF2B5EF4-FFF2-40B4-BE49-F238E27FC236}">
                <a16:creationId xmlns:a16="http://schemas.microsoft.com/office/drawing/2014/main" id="{051F8533-979E-440D-8D8F-6CCAB291FF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63095"/>
            <a:ext cx="4856558" cy="323770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EA467BE4-D86B-4A4D-96C7-A3BC6947194A}"/>
              </a:ext>
            </a:extLst>
          </p:cNvPr>
          <p:cNvSpPr/>
          <p:nvPr/>
        </p:nvSpPr>
        <p:spPr>
          <a:xfrm>
            <a:off x="11276603" y="5750884"/>
            <a:ext cx="994183" cy="230832"/>
          </a:xfrm>
          <a:prstGeom prst="rect">
            <a:avLst/>
          </a:prstGeom>
        </p:spPr>
        <p:txBody>
          <a:bodyPr wrap="square">
            <a:spAutoFit/>
          </a:bodyPr>
          <a:lstStyle/>
          <a:p>
            <a:r>
              <a:rPr lang="en-BE" sz="900" dirty="0">
                <a:solidFill>
                  <a:schemeClr val="bg1"/>
                </a:solidFill>
                <a:latin typeface="Raleway" pitchFamily="2" charset="0"/>
              </a:rPr>
              <a:t>©</a:t>
            </a:r>
            <a:r>
              <a:rPr lang="en-GB" sz="900" dirty="0">
                <a:solidFill>
                  <a:schemeClr val="bg1"/>
                </a:solidFill>
                <a:latin typeface="Raleway" pitchFamily="2" charset="0"/>
              </a:rPr>
              <a:t>El </a:t>
            </a:r>
            <a:r>
              <a:rPr lang="en-GB" sz="900" dirty="0" err="1">
                <a:solidFill>
                  <a:schemeClr val="bg1"/>
                </a:solidFill>
                <a:latin typeface="Raleway" pitchFamily="2" charset="0"/>
              </a:rPr>
              <a:t>salto</a:t>
            </a:r>
            <a:r>
              <a:rPr lang="en-GB" sz="900" dirty="0">
                <a:solidFill>
                  <a:schemeClr val="bg1"/>
                </a:solidFill>
                <a:latin typeface="Raleway" pitchFamily="2" charset="0"/>
              </a:rPr>
              <a:t> </a:t>
            </a:r>
            <a:r>
              <a:rPr lang="en-GB" sz="900" dirty="0" err="1">
                <a:solidFill>
                  <a:schemeClr val="bg1"/>
                </a:solidFill>
                <a:latin typeface="Raleway" pitchFamily="2" charset="0"/>
              </a:rPr>
              <a:t>diario</a:t>
            </a:r>
            <a:endParaRPr lang="en-BE" sz="900" dirty="0">
              <a:solidFill>
                <a:schemeClr val="bg1"/>
              </a:solidFill>
              <a:latin typeface="Raleway" pitchFamily="2" charset="0"/>
            </a:endParaRPr>
          </a:p>
        </p:txBody>
      </p:sp>
      <p:sp>
        <p:nvSpPr>
          <p:cNvPr id="9" name="Rectangle 8">
            <a:extLst>
              <a:ext uri="{FF2B5EF4-FFF2-40B4-BE49-F238E27FC236}">
                <a16:creationId xmlns:a16="http://schemas.microsoft.com/office/drawing/2014/main" id="{A7DC7BD3-1D79-4117-9787-5E95EE9CEBE4}"/>
              </a:ext>
            </a:extLst>
          </p:cNvPr>
          <p:cNvSpPr/>
          <p:nvPr/>
        </p:nvSpPr>
        <p:spPr>
          <a:xfrm>
            <a:off x="3897305" y="5745634"/>
            <a:ext cx="994183" cy="230832"/>
          </a:xfrm>
          <a:prstGeom prst="rect">
            <a:avLst/>
          </a:prstGeom>
        </p:spPr>
        <p:txBody>
          <a:bodyPr wrap="none">
            <a:spAutoFit/>
          </a:bodyPr>
          <a:lstStyle/>
          <a:p>
            <a:r>
              <a:rPr lang="en-BE" sz="900" dirty="0">
                <a:latin typeface="Raleway" pitchFamily="2" charset="0"/>
              </a:rPr>
              <a:t>©</a:t>
            </a:r>
            <a:r>
              <a:rPr lang="en-GB" sz="900" dirty="0">
                <a:latin typeface="Raleway" pitchFamily="2" charset="0"/>
              </a:rPr>
              <a:t>El </a:t>
            </a:r>
            <a:r>
              <a:rPr lang="en-GB" sz="900" dirty="0" err="1">
                <a:latin typeface="Raleway" pitchFamily="2" charset="0"/>
              </a:rPr>
              <a:t>salto</a:t>
            </a:r>
            <a:r>
              <a:rPr lang="en-GB" sz="900" dirty="0">
                <a:latin typeface="Raleway" pitchFamily="2" charset="0"/>
              </a:rPr>
              <a:t> </a:t>
            </a:r>
            <a:r>
              <a:rPr lang="en-GB" sz="900" dirty="0" err="1">
                <a:latin typeface="Raleway" pitchFamily="2" charset="0"/>
              </a:rPr>
              <a:t>diario</a:t>
            </a:r>
            <a:endParaRPr lang="en-BE" sz="900" dirty="0">
              <a:latin typeface="Raleway" pitchFamily="2" charset="0"/>
            </a:endParaRPr>
          </a:p>
        </p:txBody>
      </p:sp>
    </p:spTree>
    <p:extLst>
      <p:ext uri="{BB962C8B-B14F-4D97-AF65-F5344CB8AC3E}">
        <p14:creationId xmlns:p14="http://schemas.microsoft.com/office/powerpoint/2010/main" val="29558855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5F913F0-B1C4-4864-8E2F-90EB8C2C6B59}"/>
              </a:ext>
            </a:extLst>
          </p:cNvPr>
          <p:cNvPicPr>
            <a:picLocks noChangeAspect="1"/>
          </p:cNvPicPr>
          <p:nvPr/>
        </p:nvPicPr>
        <p:blipFill>
          <a:blip r:embed="rId2"/>
          <a:stretch>
            <a:fillRect/>
          </a:stretch>
        </p:blipFill>
        <p:spPr>
          <a:xfrm>
            <a:off x="6382147" y="1"/>
            <a:ext cx="5809853" cy="5061896"/>
          </a:xfrm>
          <a:prstGeom prst="rect">
            <a:avLst/>
          </a:prstGeom>
        </p:spPr>
      </p:pic>
      <p:sp>
        <p:nvSpPr>
          <p:cNvPr id="7" name="Rectangle 6">
            <a:extLst>
              <a:ext uri="{FF2B5EF4-FFF2-40B4-BE49-F238E27FC236}">
                <a16:creationId xmlns:a16="http://schemas.microsoft.com/office/drawing/2014/main" id="{9B3A405A-B78F-4A29-A1B8-067F7B67D8FC}"/>
              </a:ext>
            </a:extLst>
          </p:cNvPr>
          <p:cNvSpPr/>
          <p:nvPr/>
        </p:nvSpPr>
        <p:spPr>
          <a:xfrm>
            <a:off x="713161" y="1636410"/>
            <a:ext cx="5668986" cy="338554"/>
          </a:xfrm>
          <a:prstGeom prst="rect">
            <a:avLst/>
          </a:prstGeom>
        </p:spPr>
        <p:txBody>
          <a:bodyPr wrap="square">
            <a:spAutoFit/>
          </a:bodyPr>
          <a:lstStyle/>
          <a:p>
            <a:pPr>
              <a:lnSpc>
                <a:spcPct val="80000"/>
              </a:lnSpc>
              <a:spcBef>
                <a:spcPts val="1000"/>
              </a:spcBef>
            </a:pPr>
            <a:r>
              <a:rPr lang="en-GB" sz="2000" b="1" dirty="0" err="1">
                <a:latin typeface="Raleway" pitchFamily="2" charset="0"/>
              </a:rPr>
              <a:t>enostra</a:t>
            </a:r>
            <a:endParaRPr lang="en-GB" b="1" dirty="0">
              <a:latin typeface="Raleway" pitchFamily="2" charset="0"/>
            </a:endParaRPr>
          </a:p>
        </p:txBody>
      </p:sp>
      <p:sp>
        <p:nvSpPr>
          <p:cNvPr id="8" name="Rectangle 7">
            <a:extLst>
              <a:ext uri="{FF2B5EF4-FFF2-40B4-BE49-F238E27FC236}">
                <a16:creationId xmlns:a16="http://schemas.microsoft.com/office/drawing/2014/main" id="{D9C1A555-F3F8-4DC2-9B05-8C8BC2568C30}"/>
              </a:ext>
            </a:extLst>
          </p:cNvPr>
          <p:cNvSpPr/>
          <p:nvPr/>
        </p:nvSpPr>
        <p:spPr>
          <a:xfrm>
            <a:off x="10726534" y="4577750"/>
            <a:ext cx="1465466" cy="261610"/>
          </a:xfrm>
          <a:prstGeom prst="rect">
            <a:avLst/>
          </a:prstGeom>
        </p:spPr>
        <p:txBody>
          <a:bodyPr wrap="none">
            <a:spAutoFit/>
          </a:bodyPr>
          <a:lstStyle/>
          <a:p>
            <a:r>
              <a:rPr lang="en-BE" sz="1100" dirty="0">
                <a:solidFill>
                  <a:schemeClr val="bg1"/>
                </a:solidFill>
                <a:latin typeface="Raleway" pitchFamily="2" charset="0"/>
              </a:rPr>
              <a:t>©</a:t>
            </a:r>
            <a:r>
              <a:rPr lang="en-GB" sz="1100" dirty="0">
                <a:solidFill>
                  <a:schemeClr val="bg1"/>
                </a:solidFill>
                <a:latin typeface="Raleway" pitchFamily="2" charset="0"/>
              </a:rPr>
              <a:t>Salina Isola Verde</a:t>
            </a:r>
            <a:endParaRPr lang="en-BE" sz="1100" dirty="0"/>
          </a:p>
        </p:txBody>
      </p:sp>
      <p:sp>
        <p:nvSpPr>
          <p:cNvPr id="10" name="Title 1">
            <a:extLst>
              <a:ext uri="{FF2B5EF4-FFF2-40B4-BE49-F238E27FC236}">
                <a16:creationId xmlns:a16="http://schemas.microsoft.com/office/drawing/2014/main" id="{EFA6B0C5-A02F-49EA-98A5-E036BB3E4165}"/>
              </a:ext>
            </a:extLst>
          </p:cNvPr>
          <p:cNvSpPr txBox="1">
            <a:spLocks/>
          </p:cNvSpPr>
          <p:nvPr/>
        </p:nvSpPr>
        <p:spPr>
          <a:xfrm>
            <a:off x="713161" y="601736"/>
            <a:ext cx="9144000" cy="87195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i="0" kern="1200" baseline="0">
                <a:solidFill>
                  <a:schemeClr val="tx1"/>
                </a:solidFill>
                <a:latin typeface="Raleway" panose="020B0503030101060003" pitchFamily="34" charset="77"/>
                <a:ea typeface="+mj-ea"/>
                <a:cs typeface="+mj-cs"/>
              </a:defRPr>
            </a:lvl1pPr>
          </a:lstStyle>
          <a:p>
            <a:r>
              <a:rPr lang="el-GR" dirty="0">
                <a:latin typeface="Raleway" pitchFamily="2" charset="0"/>
              </a:rPr>
              <a:t>Ιταλία</a:t>
            </a:r>
            <a:endParaRPr lang="en-BE" dirty="0">
              <a:latin typeface="Raleway" pitchFamily="2" charset="0"/>
            </a:endParaRPr>
          </a:p>
        </p:txBody>
      </p:sp>
      <p:pic>
        <p:nvPicPr>
          <p:cNvPr id="3" name="Picture 2">
            <a:extLst>
              <a:ext uri="{FF2B5EF4-FFF2-40B4-BE49-F238E27FC236}">
                <a16:creationId xmlns:a16="http://schemas.microsoft.com/office/drawing/2014/main" id="{2525C0CB-B533-49E8-8718-DE44C89CB549}"/>
              </a:ext>
            </a:extLst>
          </p:cNvPr>
          <p:cNvPicPr>
            <a:picLocks noChangeAspect="1"/>
          </p:cNvPicPr>
          <p:nvPr/>
        </p:nvPicPr>
        <p:blipFill>
          <a:blip r:embed="rId3"/>
          <a:stretch>
            <a:fillRect/>
          </a:stretch>
        </p:blipFill>
        <p:spPr>
          <a:xfrm>
            <a:off x="4099685" y="4451822"/>
            <a:ext cx="4396599" cy="2298664"/>
          </a:xfrm>
          <a:prstGeom prst="rect">
            <a:avLst/>
          </a:prstGeom>
        </p:spPr>
      </p:pic>
      <p:sp>
        <p:nvSpPr>
          <p:cNvPr id="9" name="TextBox 8">
            <a:extLst>
              <a:ext uri="{FF2B5EF4-FFF2-40B4-BE49-F238E27FC236}">
                <a16:creationId xmlns:a16="http://schemas.microsoft.com/office/drawing/2014/main" id="{9DEF7E3B-C223-4DAC-BAC4-0BA819DB194F}"/>
              </a:ext>
            </a:extLst>
          </p:cNvPr>
          <p:cNvSpPr txBox="1"/>
          <p:nvPr/>
        </p:nvSpPr>
        <p:spPr>
          <a:xfrm>
            <a:off x="749926" y="2362441"/>
            <a:ext cx="4620360" cy="2862322"/>
          </a:xfrm>
          <a:prstGeom prst="rect">
            <a:avLst/>
          </a:prstGeom>
          <a:noFill/>
        </p:spPr>
        <p:txBody>
          <a:bodyPr wrap="square">
            <a:spAutoFit/>
          </a:bodyPr>
          <a:lstStyle/>
          <a:p>
            <a:pPr marL="285750" indent="-285750">
              <a:buFont typeface="Arial" panose="020B0604020202020204" pitchFamily="34" charset="0"/>
              <a:buChar char="•"/>
            </a:pPr>
            <a:r>
              <a:rPr lang="el-GR" sz="2000" dirty="0">
                <a:latin typeface="Raleway" panose="020B0503030101060003" pitchFamily="34" charset="77"/>
              </a:rPr>
              <a:t>Απασχολούμενο προσωπικό: 21 </a:t>
            </a:r>
          </a:p>
          <a:p>
            <a:pPr marL="285750" indent="-285750">
              <a:buFont typeface="Arial" panose="020B0604020202020204" pitchFamily="34" charset="0"/>
              <a:buChar char="•"/>
            </a:pPr>
            <a:r>
              <a:rPr lang="el-GR" sz="2000" dirty="0">
                <a:latin typeface="Raleway" panose="020B0503030101060003" pitchFamily="34" charset="77"/>
              </a:rPr>
              <a:t>Αριθμός μελών: 5,790 </a:t>
            </a:r>
          </a:p>
          <a:p>
            <a:pPr marL="285750" indent="-285750">
              <a:buFont typeface="Arial" panose="020B0604020202020204" pitchFamily="34" charset="0"/>
              <a:buChar char="•"/>
            </a:pPr>
            <a:r>
              <a:rPr lang="el-GR" sz="2000" dirty="0" err="1">
                <a:latin typeface="Raleway" panose="020B0503030101060003" pitchFamily="34" charset="77"/>
              </a:rPr>
              <a:t>Πωληθείσα</a:t>
            </a:r>
            <a:r>
              <a:rPr lang="el-GR" sz="2000" dirty="0">
                <a:latin typeface="Raleway" panose="020B0503030101060003" pitchFamily="34" charset="77"/>
              </a:rPr>
              <a:t> ηλεκτρική ενέργεια (</a:t>
            </a:r>
            <a:r>
              <a:rPr lang="el-GR" sz="2000" dirty="0" err="1">
                <a:latin typeface="Raleway" panose="020B0503030101060003" pitchFamily="34" charset="77"/>
              </a:rPr>
              <a:t>MWh</a:t>
            </a:r>
            <a:r>
              <a:rPr lang="el-GR" sz="2000" dirty="0">
                <a:latin typeface="Raleway" panose="020B0503030101060003" pitchFamily="34" charset="77"/>
              </a:rPr>
              <a:t>): 13,982 </a:t>
            </a:r>
            <a:r>
              <a:rPr lang="el-GR" sz="2000" dirty="0" err="1">
                <a:latin typeface="Raleway" panose="020B0503030101060003" pitchFamily="34" charset="77"/>
              </a:rPr>
              <a:t>MWh</a:t>
            </a:r>
            <a:r>
              <a:rPr lang="el-GR" sz="2000" dirty="0">
                <a:latin typeface="Raleway" panose="020B0503030101060003" pitchFamily="34" charset="77"/>
              </a:rPr>
              <a:t> Ανανεώσιμη ενέργεια με GO 100% </a:t>
            </a:r>
          </a:p>
          <a:p>
            <a:pPr marL="285750" indent="-285750">
              <a:buFont typeface="Arial" panose="020B0604020202020204" pitchFamily="34" charset="0"/>
              <a:buChar char="•"/>
            </a:pPr>
            <a:r>
              <a:rPr lang="el-GR" sz="2000" dirty="0">
                <a:latin typeface="Raleway" panose="020B0503030101060003" pitchFamily="34" charset="77"/>
              </a:rPr>
              <a:t>Ηλεκτρική ενέργεια που παράγεται από επιλεγμένες μονάδες (</a:t>
            </a:r>
            <a:r>
              <a:rPr lang="el-GR" sz="2000" dirty="0" err="1">
                <a:latin typeface="Raleway" panose="020B0503030101060003" pitchFamily="34" charset="77"/>
              </a:rPr>
              <a:t>MWh</a:t>
            </a:r>
            <a:r>
              <a:rPr lang="el-GR" sz="2000" dirty="0">
                <a:latin typeface="Raleway" panose="020B0503030101060003" pitchFamily="34" charset="77"/>
              </a:rPr>
              <a:t>): 2.899 </a:t>
            </a:r>
            <a:r>
              <a:rPr lang="el-GR" sz="2000" dirty="0" err="1">
                <a:latin typeface="Raleway" panose="020B0503030101060003" pitchFamily="34" charset="77"/>
              </a:rPr>
              <a:t>MWh</a:t>
            </a:r>
            <a:r>
              <a:rPr lang="el-GR" sz="2000" dirty="0">
                <a:latin typeface="Raleway" panose="020B0503030101060003" pitchFamily="34" charset="77"/>
              </a:rPr>
              <a:t> (17% της συνολικής </a:t>
            </a:r>
            <a:r>
              <a:rPr lang="el-GR" sz="2000" dirty="0" err="1">
                <a:latin typeface="Raleway" panose="020B0503030101060003" pitchFamily="34" charset="77"/>
              </a:rPr>
              <a:t>πωληθείσας</a:t>
            </a:r>
            <a:r>
              <a:rPr lang="el-GR" sz="2000" dirty="0">
                <a:latin typeface="Raleway" panose="020B0503030101060003" pitchFamily="34" charset="77"/>
              </a:rPr>
              <a:t> ενέργειας) </a:t>
            </a:r>
          </a:p>
        </p:txBody>
      </p:sp>
    </p:spTree>
    <p:extLst>
      <p:ext uri="{BB962C8B-B14F-4D97-AF65-F5344CB8AC3E}">
        <p14:creationId xmlns:p14="http://schemas.microsoft.com/office/powerpoint/2010/main" val="31247691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B07C93A-3F30-48A6-9136-8A5535D77BC3}"/>
              </a:ext>
            </a:extLst>
          </p:cNvPr>
          <p:cNvPicPr>
            <a:picLocks noChangeAspect="1"/>
          </p:cNvPicPr>
          <p:nvPr/>
        </p:nvPicPr>
        <p:blipFill>
          <a:blip r:embed="rId2"/>
          <a:stretch>
            <a:fillRect/>
          </a:stretch>
        </p:blipFill>
        <p:spPr>
          <a:xfrm>
            <a:off x="8480490" y="4356234"/>
            <a:ext cx="3489389" cy="1966333"/>
          </a:xfrm>
          <a:prstGeom prst="rect">
            <a:avLst/>
          </a:prstGeom>
        </p:spPr>
      </p:pic>
      <p:sp>
        <p:nvSpPr>
          <p:cNvPr id="6" name="Subtitle 2">
            <a:extLst>
              <a:ext uri="{FF2B5EF4-FFF2-40B4-BE49-F238E27FC236}">
                <a16:creationId xmlns:a16="http://schemas.microsoft.com/office/drawing/2014/main" id="{5E2A9E80-1468-491D-8327-572C62A0DCC6}"/>
              </a:ext>
            </a:extLst>
          </p:cNvPr>
          <p:cNvSpPr txBox="1">
            <a:spLocks/>
          </p:cNvSpPr>
          <p:nvPr/>
        </p:nvSpPr>
        <p:spPr>
          <a:xfrm>
            <a:off x="748178" y="1880091"/>
            <a:ext cx="5503536" cy="1655762"/>
          </a:xfrm>
          <a:prstGeom prst="rect">
            <a:avLst/>
          </a:prstGeom>
        </p:spPr>
        <p:txBody>
          <a:bodyPr vert="horz" lIns="91440" tIns="45720" rIns="91440" bIns="45720" rtlCol="0">
            <a:noAutofit/>
          </a:bodyPr>
          <a:lstStyle>
            <a:lvl1pPr marL="228600" indent="-228600" algn="l" defTabSz="914400" rtl="0" eaLnBrk="1" latinLnBrk="0" hangingPunct="1">
              <a:lnSpc>
                <a:spcPct val="150000"/>
              </a:lnSpc>
              <a:spcBef>
                <a:spcPts val="1000"/>
              </a:spcBef>
              <a:buFont typeface="Arial" panose="020B0604020202020204" pitchFamily="34" charset="0"/>
              <a:buChar char="•"/>
              <a:defRPr sz="2800" b="0" i="0" kern="1200">
                <a:solidFill>
                  <a:schemeClr val="tx1"/>
                </a:solidFill>
                <a:latin typeface="Raleway" panose="020B0503030101060003" pitchFamily="34" charset="77"/>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2400" b="0" i="0" kern="1200">
                <a:solidFill>
                  <a:schemeClr val="tx1"/>
                </a:solidFill>
                <a:latin typeface="Raleway" panose="020B0503030101060003" pitchFamily="34" charset="77"/>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2000" b="0" i="0" kern="1200">
                <a:solidFill>
                  <a:schemeClr val="tx1"/>
                </a:solidFill>
                <a:latin typeface="Raleway" panose="020B0503030101060003" pitchFamily="34" charset="77"/>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800" b="0" i="0" kern="1200">
                <a:solidFill>
                  <a:schemeClr val="tx1"/>
                </a:solidFill>
                <a:latin typeface="Raleway" panose="020B0503030101060003" pitchFamily="34" charset="77"/>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800" b="0" i="0" kern="1200">
                <a:solidFill>
                  <a:schemeClr val="tx1"/>
                </a:solidFill>
                <a:latin typeface="Raleway" panose="020B050303010106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l-GR" sz="1800" b="1" dirty="0">
                <a:latin typeface="Raleway" pitchFamily="2" charset="0"/>
              </a:rPr>
              <a:t>Σίφνος</a:t>
            </a:r>
            <a:endParaRPr lang="en-GB" sz="1800" b="1" dirty="0">
              <a:latin typeface="Raleway" pitchFamily="2" charset="0"/>
            </a:endParaRPr>
          </a:p>
          <a:p>
            <a:r>
              <a:rPr lang="el-GR" sz="1800" dirty="0">
                <a:latin typeface="Raleway" pitchFamily="2" charset="0"/>
              </a:rPr>
              <a:t>Ο πρώτος ενεργειακός συνεταιρισμός στην Ελλάδα</a:t>
            </a:r>
          </a:p>
          <a:p>
            <a:r>
              <a:rPr lang="el-GR" sz="1800" dirty="0">
                <a:latin typeface="Raleway" pitchFamily="2" charset="0"/>
              </a:rPr>
              <a:t>Έμφαση στην ευαισθητοποίηση: ο συνεταιρισμός βοήθησε στην αντιμετώπιση των ανησυχιών σχετικά με την εγκατάσταση 2 ανεμογεννητριών της ΔΕΗ Ανανεώσιμες στο νησί</a:t>
            </a:r>
          </a:p>
          <a:p>
            <a:r>
              <a:rPr lang="el-GR" sz="1800" dirty="0">
                <a:latin typeface="Raleway" pitchFamily="2" charset="0"/>
              </a:rPr>
              <a:t>Ο δήμος έγινε μέλος του συνεταιρισμού</a:t>
            </a:r>
          </a:p>
        </p:txBody>
      </p:sp>
      <p:pic>
        <p:nvPicPr>
          <p:cNvPr id="7" name="Picture 6">
            <a:extLst>
              <a:ext uri="{FF2B5EF4-FFF2-40B4-BE49-F238E27FC236}">
                <a16:creationId xmlns:a16="http://schemas.microsoft.com/office/drawing/2014/main" id="{904EF9F2-8FFB-4681-A351-F20D81A9260A}"/>
              </a:ext>
            </a:extLst>
          </p:cNvPr>
          <p:cNvPicPr>
            <a:picLocks noChangeAspect="1"/>
          </p:cNvPicPr>
          <p:nvPr/>
        </p:nvPicPr>
        <p:blipFill>
          <a:blip r:embed="rId3"/>
          <a:stretch>
            <a:fillRect/>
          </a:stretch>
        </p:blipFill>
        <p:spPr>
          <a:xfrm>
            <a:off x="8268484" y="168670"/>
            <a:ext cx="3692610" cy="2371859"/>
          </a:xfrm>
          <a:prstGeom prst="rect">
            <a:avLst/>
          </a:prstGeom>
        </p:spPr>
      </p:pic>
      <p:pic>
        <p:nvPicPr>
          <p:cNvPr id="8" name="Picture 7">
            <a:extLst>
              <a:ext uri="{FF2B5EF4-FFF2-40B4-BE49-F238E27FC236}">
                <a16:creationId xmlns:a16="http://schemas.microsoft.com/office/drawing/2014/main" id="{4AC39C65-74AB-4A79-A9F2-3C95CCFB504B}"/>
              </a:ext>
            </a:extLst>
          </p:cNvPr>
          <p:cNvPicPr>
            <a:picLocks noChangeAspect="1"/>
          </p:cNvPicPr>
          <p:nvPr/>
        </p:nvPicPr>
        <p:blipFill>
          <a:blip r:embed="rId4"/>
          <a:stretch>
            <a:fillRect/>
          </a:stretch>
        </p:blipFill>
        <p:spPr>
          <a:xfrm>
            <a:off x="6215268" y="2469888"/>
            <a:ext cx="3002357" cy="1966333"/>
          </a:xfrm>
          <a:prstGeom prst="rect">
            <a:avLst/>
          </a:prstGeom>
        </p:spPr>
      </p:pic>
      <p:sp>
        <p:nvSpPr>
          <p:cNvPr id="9" name="Rectangle 8">
            <a:extLst>
              <a:ext uri="{FF2B5EF4-FFF2-40B4-BE49-F238E27FC236}">
                <a16:creationId xmlns:a16="http://schemas.microsoft.com/office/drawing/2014/main" id="{48DBD6B8-DDDB-406B-B5CC-F0AAE6087EF0}"/>
              </a:ext>
            </a:extLst>
          </p:cNvPr>
          <p:cNvSpPr/>
          <p:nvPr/>
        </p:nvSpPr>
        <p:spPr>
          <a:xfrm>
            <a:off x="7871534" y="4136442"/>
            <a:ext cx="1356462" cy="261610"/>
          </a:xfrm>
          <a:prstGeom prst="rect">
            <a:avLst/>
          </a:prstGeom>
        </p:spPr>
        <p:txBody>
          <a:bodyPr wrap="square">
            <a:spAutoFit/>
          </a:bodyPr>
          <a:lstStyle/>
          <a:p>
            <a:r>
              <a:rPr lang="en-BE" sz="1100" dirty="0">
                <a:solidFill>
                  <a:schemeClr val="bg1"/>
                </a:solidFill>
                <a:latin typeface="Raleway" pitchFamily="2" charset="0"/>
              </a:rPr>
              <a:t>©</a:t>
            </a:r>
            <a:r>
              <a:rPr lang="en-GB" sz="1100" dirty="0">
                <a:solidFill>
                  <a:schemeClr val="bg1"/>
                </a:solidFill>
                <a:latin typeface="Raleway" pitchFamily="2" charset="0"/>
              </a:rPr>
              <a:t>Achim </a:t>
            </a:r>
            <a:r>
              <a:rPr lang="en-GB" sz="1100" dirty="0" err="1">
                <a:solidFill>
                  <a:schemeClr val="bg1"/>
                </a:solidFill>
                <a:latin typeface="Raleway" pitchFamily="2" charset="0"/>
              </a:rPr>
              <a:t>Woyte</a:t>
            </a:r>
            <a:endParaRPr lang="en-BE" sz="1100" dirty="0"/>
          </a:p>
        </p:txBody>
      </p:sp>
      <p:sp>
        <p:nvSpPr>
          <p:cNvPr id="10" name="Rectangle 9">
            <a:extLst>
              <a:ext uri="{FF2B5EF4-FFF2-40B4-BE49-F238E27FC236}">
                <a16:creationId xmlns:a16="http://schemas.microsoft.com/office/drawing/2014/main" id="{C52A4595-35BD-4250-9E0B-8074A33F4B6A}"/>
              </a:ext>
            </a:extLst>
          </p:cNvPr>
          <p:cNvSpPr/>
          <p:nvPr/>
        </p:nvSpPr>
        <p:spPr>
          <a:xfrm>
            <a:off x="11019089" y="2304113"/>
            <a:ext cx="998991" cy="261610"/>
          </a:xfrm>
          <a:prstGeom prst="rect">
            <a:avLst/>
          </a:prstGeom>
        </p:spPr>
        <p:txBody>
          <a:bodyPr wrap="none">
            <a:spAutoFit/>
          </a:bodyPr>
          <a:lstStyle/>
          <a:p>
            <a:r>
              <a:rPr lang="en-BE" sz="1100" dirty="0">
                <a:solidFill>
                  <a:schemeClr val="bg1"/>
                </a:solidFill>
                <a:latin typeface="Raleway" pitchFamily="2" charset="0"/>
              </a:rPr>
              <a:t>©</a:t>
            </a:r>
            <a:r>
              <a:rPr lang="en-GB" sz="1100" dirty="0">
                <a:solidFill>
                  <a:schemeClr val="bg1"/>
                </a:solidFill>
                <a:latin typeface="Raleway" pitchFamily="2" charset="0"/>
              </a:rPr>
              <a:t>Wire stock</a:t>
            </a:r>
            <a:endParaRPr lang="en-BE" sz="1100" dirty="0"/>
          </a:p>
        </p:txBody>
      </p:sp>
      <p:sp>
        <p:nvSpPr>
          <p:cNvPr id="12" name="Rectangle 11">
            <a:extLst>
              <a:ext uri="{FF2B5EF4-FFF2-40B4-BE49-F238E27FC236}">
                <a16:creationId xmlns:a16="http://schemas.microsoft.com/office/drawing/2014/main" id="{40BB7C5D-AD72-47C8-A8BA-9D16A4FA569F}"/>
              </a:ext>
            </a:extLst>
          </p:cNvPr>
          <p:cNvSpPr/>
          <p:nvPr/>
        </p:nvSpPr>
        <p:spPr>
          <a:xfrm>
            <a:off x="10616389" y="5992394"/>
            <a:ext cx="1332416" cy="261610"/>
          </a:xfrm>
          <a:prstGeom prst="rect">
            <a:avLst/>
          </a:prstGeom>
        </p:spPr>
        <p:txBody>
          <a:bodyPr wrap="none">
            <a:spAutoFit/>
          </a:bodyPr>
          <a:lstStyle/>
          <a:p>
            <a:r>
              <a:rPr lang="en-BE" sz="1100" dirty="0">
                <a:solidFill>
                  <a:schemeClr val="bg1"/>
                </a:solidFill>
                <a:latin typeface="Raleway" pitchFamily="2" charset="0"/>
              </a:rPr>
              <a:t>©</a:t>
            </a:r>
            <a:r>
              <a:rPr lang="en-GB" sz="1100" dirty="0">
                <a:solidFill>
                  <a:schemeClr val="bg1"/>
                </a:solidFill>
                <a:latin typeface="Raleway" pitchFamily="2" charset="0"/>
              </a:rPr>
              <a:t>SMILO Program</a:t>
            </a:r>
            <a:endParaRPr lang="en-BE" sz="1100" dirty="0"/>
          </a:p>
        </p:txBody>
      </p:sp>
      <p:sp>
        <p:nvSpPr>
          <p:cNvPr id="13" name="Title 1">
            <a:extLst>
              <a:ext uri="{FF2B5EF4-FFF2-40B4-BE49-F238E27FC236}">
                <a16:creationId xmlns:a16="http://schemas.microsoft.com/office/drawing/2014/main" id="{870BA079-C968-4ACF-A773-C64EC7F933E3}"/>
              </a:ext>
            </a:extLst>
          </p:cNvPr>
          <p:cNvSpPr txBox="1">
            <a:spLocks/>
          </p:cNvSpPr>
          <p:nvPr/>
        </p:nvSpPr>
        <p:spPr>
          <a:xfrm>
            <a:off x="713161" y="601736"/>
            <a:ext cx="9144000" cy="87195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i="0" kern="1200" baseline="0">
                <a:solidFill>
                  <a:schemeClr val="tx1"/>
                </a:solidFill>
                <a:latin typeface="Raleway" panose="020B0503030101060003" pitchFamily="34" charset="77"/>
                <a:ea typeface="+mj-ea"/>
                <a:cs typeface="+mj-cs"/>
              </a:defRPr>
            </a:lvl1pPr>
          </a:lstStyle>
          <a:p>
            <a:r>
              <a:rPr lang="el-GR" dirty="0">
                <a:latin typeface="Raleway" pitchFamily="2" charset="0"/>
              </a:rPr>
              <a:t>Ελλάδα</a:t>
            </a:r>
            <a:r>
              <a:rPr lang="en-GB" dirty="0">
                <a:latin typeface="Raleway" pitchFamily="2" charset="0"/>
              </a:rPr>
              <a:t>  </a:t>
            </a:r>
            <a:endParaRPr lang="en-BE" dirty="0">
              <a:latin typeface="Raleway" pitchFamily="2" charset="0"/>
            </a:endParaRPr>
          </a:p>
        </p:txBody>
      </p:sp>
    </p:spTree>
    <p:extLst>
      <p:ext uri="{BB962C8B-B14F-4D97-AF65-F5344CB8AC3E}">
        <p14:creationId xmlns:p14="http://schemas.microsoft.com/office/powerpoint/2010/main" val="33487041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6A0F1009-B4B3-4642-9B2B-3720FB4F051E}"/>
              </a:ext>
            </a:extLst>
          </p:cNvPr>
          <p:cNvPicPr>
            <a:picLocks noChangeAspect="1"/>
          </p:cNvPicPr>
          <p:nvPr/>
        </p:nvPicPr>
        <p:blipFill>
          <a:blip r:embed="rId3"/>
          <a:stretch>
            <a:fillRect/>
          </a:stretch>
        </p:blipFill>
        <p:spPr>
          <a:xfrm>
            <a:off x="6643509" y="231081"/>
            <a:ext cx="5368382" cy="6242304"/>
          </a:xfrm>
          <a:prstGeom prst="rect">
            <a:avLst/>
          </a:prstGeom>
        </p:spPr>
      </p:pic>
      <p:sp>
        <p:nvSpPr>
          <p:cNvPr id="13" name="Subtitle 2">
            <a:extLst>
              <a:ext uri="{FF2B5EF4-FFF2-40B4-BE49-F238E27FC236}">
                <a16:creationId xmlns:a16="http://schemas.microsoft.com/office/drawing/2014/main" id="{1E39C3BD-FD88-45C2-BBF4-F7834EE88F52}"/>
              </a:ext>
            </a:extLst>
          </p:cNvPr>
          <p:cNvSpPr txBox="1">
            <a:spLocks/>
          </p:cNvSpPr>
          <p:nvPr/>
        </p:nvSpPr>
        <p:spPr>
          <a:xfrm>
            <a:off x="748177" y="1880090"/>
            <a:ext cx="6108053" cy="1655762"/>
          </a:xfrm>
          <a:prstGeom prst="rect">
            <a:avLst/>
          </a:prstGeom>
        </p:spPr>
        <p:txBody>
          <a:bodyPr vert="horz" lIns="91440" tIns="45720" rIns="91440" bIns="45720" rtlCol="0">
            <a:noAutofit/>
          </a:bodyPr>
          <a:lstStyle>
            <a:lvl1pPr marL="228600" indent="-228600" algn="l" defTabSz="914400" rtl="0" eaLnBrk="1" latinLnBrk="0" hangingPunct="1">
              <a:lnSpc>
                <a:spcPct val="150000"/>
              </a:lnSpc>
              <a:spcBef>
                <a:spcPts val="1000"/>
              </a:spcBef>
              <a:buFont typeface="Arial" panose="020B0604020202020204" pitchFamily="34" charset="0"/>
              <a:buChar char="•"/>
              <a:defRPr sz="2800" b="0" i="0" kern="1200">
                <a:solidFill>
                  <a:schemeClr val="tx1"/>
                </a:solidFill>
                <a:latin typeface="Raleway" panose="020B0503030101060003" pitchFamily="34" charset="77"/>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2400" b="0" i="0" kern="1200">
                <a:solidFill>
                  <a:schemeClr val="tx1"/>
                </a:solidFill>
                <a:latin typeface="Raleway" panose="020B0503030101060003" pitchFamily="34" charset="77"/>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2000" b="0" i="0" kern="1200">
                <a:solidFill>
                  <a:schemeClr val="tx1"/>
                </a:solidFill>
                <a:latin typeface="Raleway" panose="020B0503030101060003" pitchFamily="34" charset="77"/>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800" b="0" i="0" kern="1200">
                <a:solidFill>
                  <a:schemeClr val="tx1"/>
                </a:solidFill>
                <a:latin typeface="Raleway" panose="020B0503030101060003" pitchFamily="34" charset="77"/>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800" b="0" i="0" kern="1200">
                <a:solidFill>
                  <a:schemeClr val="tx1"/>
                </a:solidFill>
                <a:latin typeface="Raleway" panose="020B050303010106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l-GR" sz="1800" b="1" dirty="0">
                <a:latin typeface="Raleway" pitchFamily="2" charset="0"/>
              </a:rPr>
              <a:t>ΕΣΕΚ</a:t>
            </a:r>
            <a:r>
              <a:rPr lang="en-GB" sz="1800" b="1" dirty="0">
                <a:latin typeface="Raleway" pitchFamily="2" charset="0"/>
              </a:rPr>
              <a:t> (</a:t>
            </a:r>
            <a:r>
              <a:rPr lang="el-GR" sz="1800" b="1" dirty="0">
                <a:latin typeface="Raleway" pitchFamily="2" charset="0"/>
              </a:rPr>
              <a:t>Καρδίτσα</a:t>
            </a:r>
            <a:r>
              <a:rPr lang="en-GB" sz="1800" b="1" dirty="0">
                <a:latin typeface="Raleway" pitchFamily="2" charset="0"/>
              </a:rPr>
              <a:t>)</a:t>
            </a:r>
          </a:p>
          <a:p>
            <a:r>
              <a:rPr lang="el-GR" sz="1800" dirty="0">
                <a:latin typeface="Raleway" pitchFamily="2" charset="0"/>
              </a:rPr>
              <a:t>Τοπική βιομάζα </a:t>
            </a:r>
          </a:p>
          <a:p>
            <a:r>
              <a:rPr lang="en-GB" sz="1800" dirty="0">
                <a:latin typeface="Raleway" pitchFamily="2" charset="0"/>
              </a:rPr>
              <a:t>Wood pellets </a:t>
            </a:r>
            <a:endParaRPr lang="el-GR" sz="1800" dirty="0">
              <a:latin typeface="Raleway" pitchFamily="2" charset="0"/>
            </a:endParaRPr>
          </a:p>
          <a:p>
            <a:r>
              <a:rPr lang="el-GR" sz="1800" dirty="0">
                <a:latin typeface="Raleway" pitchFamily="2" charset="0"/>
              </a:rPr>
              <a:t>Συμμετοχή στο </a:t>
            </a:r>
            <a:r>
              <a:rPr lang="en-GB" sz="1800" dirty="0" err="1">
                <a:latin typeface="Raleway" pitchFamily="2" charset="0"/>
              </a:rPr>
              <a:t>Becoop</a:t>
            </a:r>
            <a:r>
              <a:rPr lang="en-GB" sz="1800" dirty="0">
                <a:latin typeface="Raleway" pitchFamily="2" charset="0"/>
              </a:rPr>
              <a:t> (Horizon Europe) </a:t>
            </a:r>
            <a:endParaRPr lang="el-GR" sz="1800" dirty="0">
              <a:latin typeface="Raleway" pitchFamily="2" charset="0"/>
            </a:endParaRPr>
          </a:p>
          <a:p>
            <a:pPr lvl="1"/>
            <a:r>
              <a:rPr lang="el-GR" sz="1400" dirty="0">
                <a:latin typeface="Raleway" pitchFamily="2" charset="0"/>
              </a:rPr>
              <a:t>με στόχο τη δημιουργία νέων </a:t>
            </a:r>
            <a:r>
              <a:rPr lang="el-GR" sz="1400" dirty="0" err="1">
                <a:latin typeface="Raleway" pitchFamily="2" charset="0"/>
              </a:rPr>
              <a:t>βιο</a:t>
            </a:r>
            <a:r>
              <a:rPr lang="el-GR" sz="1400" dirty="0">
                <a:latin typeface="Raleway" pitchFamily="2" charset="0"/>
              </a:rPr>
              <a:t>-συνεταιρισμών στην Ευρώπη</a:t>
            </a:r>
          </a:p>
        </p:txBody>
      </p:sp>
      <p:sp>
        <p:nvSpPr>
          <p:cNvPr id="7" name="Title 1">
            <a:extLst>
              <a:ext uri="{FF2B5EF4-FFF2-40B4-BE49-F238E27FC236}">
                <a16:creationId xmlns:a16="http://schemas.microsoft.com/office/drawing/2014/main" id="{BB214385-96E9-47F6-8085-4F6CE6B750E9}"/>
              </a:ext>
            </a:extLst>
          </p:cNvPr>
          <p:cNvSpPr txBox="1">
            <a:spLocks/>
          </p:cNvSpPr>
          <p:nvPr/>
        </p:nvSpPr>
        <p:spPr>
          <a:xfrm>
            <a:off x="713161" y="601736"/>
            <a:ext cx="9144000" cy="87195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i="0" kern="1200" baseline="0">
                <a:solidFill>
                  <a:schemeClr val="tx1"/>
                </a:solidFill>
                <a:latin typeface="Raleway" panose="020B0503030101060003" pitchFamily="34" charset="77"/>
                <a:ea typeface="+mj-ea"/>
                <a:cs typeface="+mj-cs"/>
              </a:defRPr>
            </a:lvl1pPr>
          </a:lstStyle>
          <a:p>
            <a:r>
              <a:rPr lang="el-GR" dirty="0">
                <a:latin typeface="Raleway" pitchFamily="2" charset="0"/>
              </a:rPr>
              <a:t>Ελλάδα</a:t>
            </a:r>
            <a:r>
              <a:rPr lang="en-GB" dirty="0">
                <a:latin typeface="Raleway" pitchFamily="2" charset="0"/>
              </a:rPr>
              <a:t>  </a:t>
            </a:r>
            <a:endParaRPr lang="en-BE" dirty="0">
              <a:latin typeface="Raleway" pitchFamily="2" charset="0"/>
            </a:endParaRPr>
          </a:p>
        </p:txBody>
      </p:sp>
      <p:sp>
        <p:nvSpPr>
          <p:cNvPr id="9" name="TextBox 8">
            <a:extLst>
              <a:ext uri="{FF2B5EF4-FFF2-40B4-BE49-F238E27FC236}">
                <a16:creationId xmlns:a16="http://schemas.microsoft.com/office/drawing/2014/main" id="{7EFECE76-6872-4738-9D37-B22DE85E6E8B}"/>
              </a:ext>
            </a:extLst>
          </p:cNvPr>
          <p:cNvSpPr txBox="1"/>
          <p:nvPr/>
        </p:nvSpPr>
        <p:spPr>
          <a:xfrm>
            <a:off x="10850748" y="6086301"/>
            <a:ext cx="1161143" cy="369332"/>
          </a:xfrm>
          <a:prstGeom prst="rect">
            <a:avLst/>
          </a:prstGeom>
          <a:noFill/>
        </p:spPr>
        <p:txBody>
          <a:bodyPr wrap="square">
            <a:spAutoFit/>
          </a:bodyPr>
          <a:lstStyle/>
          <a:p>
            <a:pPr algn="r"/>
            <a:r>
              <a:rPr lang="en-GB" sz="1800" dirty="0">
                <a:solidFill>
                  <a:schemeClr val="bg1"/>
                </a:solidFill>
                <a:latin typeface="Raleway" panose="020B0003030101060003" pitchFamily="34" charset="0"/>
              </a:rPr>
              <a:t>© ESEK</a:t>
            </a:r>
          </a:p>
        </p:txBody>
      </p:sp>
    </p:spTree>
    <p:extLst>
      <p:ext uri="{BB962C8B-B14F-4D97-AF65-F5344CB8AC3E}">
        <p14:creationId xmlns:p14="http://schemas.microsoft.com/office/powerpoint/2010/main" val="4001111332"/>
      </p:ext>
    </p:extLst>
  </p:cSld>
  <p:clrMapOvr>
    <a:masterClrMapping/>
  </p:clrMapOvr>
</p:sld>
</file>

<file path=ppt/theme/theme1.xml><?xml version="1.0" encoding="utf-8"?>
<a:theme xmlns:a="http://schemas.openxmlformats.org/drawingml/2006/main" name="REScoop">
  <a:themeElements>
    <a:clrScheme name="REScoop 1">
      <a:dk1>
        <a:srgbClr val="071E39"/>
      </a:dk1>
      <a:lt1>
        <a:srgbClr val="FFFFFF"/>
      </a:lt1>
      <a:dk2>
        <a:srgbClr val="1A2E4E"/>
      </a:dk2>
      <a:lt2>
        <a:srgbClr val="E1EFF5"/>
      </a:lt2>
      <a:accent1>
        <a:srgbClr val="134482"/>
      </a:accent1>
      <a:accent2>
        <a:srgbClr val="0E6EA0"/>
      </a:accent2>
      <a:accent3>
        <a:srgbClr val="169AB8"/>
      </a:accent3>
      <a:accent4>
        <a:srgbClr val="7EBB47"/>
      </a:accent4>
      <a:accent5>
        <a:srgbClr val="F9B822"/>
      </a:accent5>
      <a:accent6>
        <a:srgbClr val="00AA6C"/>
      </a:accent6>
      <a:hlink>
        <a:srgbClr val="169AB8"/>
      </a:hlink>
      <a:folHlink>
        <a:srgbClr val="169AB8"/>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SC_ppt" id="{9B676A45-7ABF-AE4A-AF3D-A47B670B7F7D}" vid="{57FAA9A4-E07B-6045-B8B5-55FC648C27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REScoop_template (1)</Template>
  <TotalTime>0</TotalTime>
  <Words>1160</Words>
  <Application>Microsoft Office PowerPoint</Application>
  <PresentationFormat>Widescreen</PresentationFormat>
  <Paragraphs>149</Paragraphs>
  <Slides>21</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Franklin Gothic Book</vt:lpstr>
      <vt:lpstr>Calibri</vt:lpstr>
      <vt:lpstr>Raleway</vt:lpstr>
      <vt:lpstr>Arial</vt:lpstr>
      <vt:lpstr>Raleway Medium</vt:lpstr>
      <vt:lpstr>REScoop</vt:lpstr>
      <vt:lpstr>Ενεργειακές Κοινότητες: Παραδείγματα από την Ευρώπη</vt:lpstr>
      <vt:lpstr>Oι Ενεργειακές Κοινότητες στην Ευρώπη</vt:lpstr>
      <vt:lpstr>PowerPoint Presentation</vt:lpstr>
      <vt:lpstr>PowerPoint Presentation</vt:lpstr>
      <vt:lpstr>Ισπανία, Πορτογαλία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Συνεργασία με Τοπική Αυτοδιοίκηση </vt:lpstr>
      <vt:lpstr>Συνεργασία με Τοπική Αυτοδιοίκηση</vt:lpstr>
      <vt:lpstr>Συνεργασία με Τοπική Αυτοδιοίκηση</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your presentation</dc:title>
  <dc:creator>Sara</dc:creator>
  <cp:lastModifiedBy>antonia.proka</cp:lastModifiedBy>
  <cp:revision>44</cp:revision>
  <dcterms:created xsi:type="dcterms:W3CDTF">2020-03-06T15:35:48Z</dcterms:created>
  <dcterms:modified xsi:type="dcterms:W3CDTF">2022-05-23T10:18:56Z</dcterms:modified>
</cp:coreProperties>
</file>