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</p:sldMasterIdLst>
  <p:notesMasterIdLst>
    <p:notesMasterId r:id="rId10"/>
  </p:notesMasterIdLst>
  <p:sldIdLst>
    <p:sldId id="683" r:id="rId3"/>
    <p:sldId id="615" r:id="rId4"/>
    <p:sldId id="621" r:id="rId5"/>
    <p:sldId id="617" r:id="rId6"/>
    <p:sldId id="667" r:id="rId7"/>
    <p:sldId id="618" r:id="rId8"/>
    <p:sldId id="682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3" pos="27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E"/>
    <a:srgbClr val="46C1BD"/>
    <a:srgbClr val="747D74"/>
    <a:srgbClr val="A8ADA8"/>
    <a:srgbClr val="329491"/>
    <a:srgbClr val="7F6F00"/>
    <a:srgbClr val="D6BD00"/>
    <a:srgbClr val="92C83E"/>
    <a:srgbClr val="FEDE00"/>
    <a:srgbClr val="3F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 snapToObjects="1">
      <p:cViewPr varScale="1">
        <p:scale>
          <a:sx n="65" d="100"/>
          <a:sy n="65" d="100"/>
        </p:scale>
        <p:origin x="374" y="48"/>
      </p:cViewPr>
      <p:guideLst>
        <p:guide orient="horz" pos="4292"/>
        <p:guide pos="1617"/>
        <p:guide pos="2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9EB5-0FE4-1044-BEAC-9F474AC180E1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3C894-F6D6-8C45-86A6-1173F7861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3C894-F6D6-8C45-86A6-1173F78617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5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63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683" y="1322280"/>
            <a:ext cx="12269357" cy="5535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060848"/>
            <a:ext cx="6048672" cy="640184"/>
          </a:xfrm>
        </p:spPr>
        <p:txBody>
          <a:bodyPr/>
          <a:lstStyle>
            <a:lvl1pPr algn="l">
              <a:defRPr sz="2800" b="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Clean energy for EU islands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1892" y="361188"/>
            <a:ext cx="1804225" cy="1344148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 userDrawn="1"/>
        </p:nvSpPr>
        <p:spPr bwMode="auto">
          <a:xfrm>
            <a:off x="9744405" y="6099073"/>
            <a:ext cx="2304256" cy="64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1000" kern="0" dirty="0"/>
              <a:t>#</a:t>
            </a:r>
            <a:r>
              <a:rPr lang="en-GB" sz="1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CleanEnergyIslands</a:t>
            </a:r>
            <a:endParaRPr lang="en-GB" sz="1000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F5D14-130C-AE4A-840A-68C2C238EED6}"/>
              </a:ext>
            </a:extLst>
          </p:cNvPr>
          <p:cNvSpPr/>
          <p:nvPr userDrawn="1"/>
        </p:nvSpPr>
        <p:spPr>
          <a:xfrm>
            <a:off x="9003167" y="833085"/>
            <a:ext cx="3045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Clean energy for EU islands</a:t>
            </a:r>
            <a:b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</a:b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www.euislands.eu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 | </a:t>
            </a: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info@euislands.eu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A4435-B091-4640-9621-04CC7F6F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06"/>
          <a:stretch/>
        </p:blipFill>
        <p:spPr>
          <a:xfrm>
            <a:off x="0" y="0"/>
            <a:ext cx="2600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E0224B-A5E1-4B08-BD5F-3521FF7B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21200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C9152-07F3-474A-8266-E552A716B6AE}"/>
              </a:ext>
            </a:extLst>
          </p:cNvPr>
          <p:cNvGrpSpPr/>
          <p:nvPr userDrawn="1"/>
        </p:nvGrpSpPr>
        <p:grpSpPr>
          <a:xfrm>
            <a:off x="5550444" y="1841480"/>
            <a:ext cx="6641556" cy="3899528"/>
            <a:chOff x="5550444" y="1841480"/>
            <a:chExt cx="6641556" cy="38995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06993E-AE8E-4349-A470-0020BD13FF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444" y="1841480"/>
              <a:ext cx="6641556" cy="3899528"/>
            </a:xfrm>
            <a:prstGeom prst="rect">
              <a:avLst/>
            </a:prstGeom>
            <a:effectLst/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635B59-75FD-4B1B-924C-7F5A0A647BD4}"/>
                </a:ext>
              </a:extLst>
            </p:cNvPr>
            <p:cNvSpPr/>
            <p:nvPr userDrawn="1"/>
          </p:nvSpPr>
          <p:spPr>
            <a:xfrm>
              <a:off x="8511993" y="5381156"/>
              <a:ext cx="660400" cy="138910"/>
            </a:xfrm>
            <a:prstGeom prst="rect">
              <a:avLst/>
            </a:prstGeom>
            <a:solidFill>
              <a:srgbClr val="1F1C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8C99B3E5-29F6-4045-95C7-E01008D073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9415" y="2123074"/>
            <a:ext cx="4996292" cy="312043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C225-5DE6-49B1-A1D6-DD2DD4F25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94748-386B-43FC-BB01-0A68AAF7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2CC0-4BA6-4460-89E1-173C8A69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F892-7BB4-47B6-B2C7-462A6F5E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B536E-3359-4422-A5E5-864F9896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4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C241-A6DF-43DF-AA31-325A9D53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BE5A-57B2-4335-88F7-AEE759B6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4DDB-886F-4F61-92B5-A4EF32AB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9F90A-6374-4AF2-BDCA-E6E8A31F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CCEC-359F-45D8-B4F8-DA686C9A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2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19F0-2EBD-4A6E-AEB0-EE502F47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E7D1D-F6F2-45A6-9C3B-46E071C41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3F353-40D8-4444-93B8-DCD3246B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6C754-98B5-4808-8EF8-35D6656A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2053-A62F-4D3D-8736-9419678E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5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1975-C6DA-4E0F-AA75-0098ABEE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792F2-07FF-4148-A93D-43E74F52A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0525C-9599-4641-BA1C-615BF05CA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0F9D2-E55B-4CCA-AEC1-E652C018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EBD36-8882-4AB9-9CF6-41E8D638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CF2EF-F035-4037-BF1A-68DF3B9C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3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A61F-8117-4192-BFA0-26F1F10B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11B48-46AE-43B8-9F11-BFEEC7703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F9C00-BD2F-4028-B5E8-67E975949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73B68-9D37-4416-8038-F5F3F3F5E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ABA1B-6155-4F29-A155-542AC5513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9147E-3ADA-49A0-84F4-A937FBF7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D883A-5ECA-4A96-843C-E29D9885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06673-7156-43A8-82F7-22DBCE40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1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3070-31B0-4EC6-A420-6E6731D1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29415-4A54-411D-8C8E-315953B2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2FAF1-F94C-4414-91B0-115311E0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AF7ED-FF68-4194-BB91-DEACA839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6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046AB-4EB3-461A-A752-C3B5A2F4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CCCC4-D38B-4069-A54F-0FA0F164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5D27C-F9CD-46A8-90CB-A9DAC4D1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800"/>
            <a:ext cx="12192000" cy="553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044" y="361188"/>
            <a:ext cx="1804225" cy="1344148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947" y="6620514"/>
            <a:ext cx="1056117" cy="2374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060848"/>
            <a:ext cx="3456384" cy="640184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Title here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744405" y="6099073"/>
            <a:ext cx="2304256" cy="64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1000" kern="0" dirty="0"/>
              <a:t>#</a:t>
            </a:r>
            <a:r>
              <a:rPr lang="en-GB" sz="1000" b="1" kern="120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CleanEnergyIslands</a:t>
            </a:r>
            <a:endParaRPr lang="en-GB" sz="10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3AC5C-817C-FC49-AEBB-8357E9BDFE4F}"/>
              </a:ext>
            </a:extLst>
          </p:cNvPr>
          <p:cNvSpPr/>
          <p:nvPr userDrawn="1"/>
        </p:nvSpPr>
        <p:spPr>
          <a:xfrm>
            <a:off x="9003167" y="833085"/>
            <a:ext cx="3045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Clean energy for EU islands</a:t>
            </a:r>
            <a:b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</a:b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www.euislands.eu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 | </a:t>
            </a: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info@euislands.eu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9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8A18-22AD-45C3-9B98-CBE1F43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A5090-3EDA-4282-BCB1-1F4966CA2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56B20-129C-46FA-A1D9-9AA5B5343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7942-6297-4897-8B2D-44F540F9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5D7EB-BDD5-4519-85E2-FAFD99A7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F69A8-F81A-404F-9684-EBA69A9E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6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86BE-C5E3-4F05-9198-F65F2F30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C77D92-B132-4062-99B0-1D4E78138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4790-C2B2-49CA-B341-4D51E992E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6CD99-E42D-4F59-9B2E-F21C1604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4BE34-E893-4A38-964E-207A1F0D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6F1AC-891D-4279-80F6-406D1856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2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7963-35E7-4D35-A95D-C6DAECA0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78289-446C-4E31-875C-62C804EB3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C9C43-C608-4B2F-8575-688EDC9A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08B6-9D98-4424-9E62-8684E65F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CA10-A361-4C47-AFBB-EEA72226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4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F66C7-758A-4174-86F7-E2BDAD2BA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6D734-4982-4691-A32E-96B6AD7C4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F2C92-4848-4E28-B633-50818D84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9B49-3172-4927-8192-EA575038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B773-7227-48BD-A3EB-732DF4D8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475200"/>
            <a:ext cx="10972800" cy="936625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764000"/>
            <a:ext cx="10972800" cy="3825240"/>
          </a:xfrm>
        </p:spPr>
        <p:txBody>
          <a:bodyPr/>
          <a:lstStyle>
            <a:lvl1pPr marL="0" indent="0" algn="l">
              <a:buClr>
                <a:srgbClr val="0F5494"/>
              </a:buClr>
              <a:buSzPct val="120000"/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Clr>
                <a:srgbClr val="00AEF0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</p:spPr>
        <p:txBody>
          <a:bodyPr/>
          <a:lstStyle>
            <a:lvl1pPr marL="0" indent="0" algn="l">
              <a:buClr>
                <a:srgbClr val="0F5494"/>
              </a:buClr>
              <a:buSzPct val="120000"/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Clr>
                <a:srgbClr val="00AEF0"/>
              </a:buClr>
              <a:buFont typeface="Arial" panose="020B0604020202020204" pitchFamily="34" charset="0"/>
              <a:buNone/>
              <a:tabLst>
                <a:tab pos="7623175" algn="l"/>
              </a:tabLst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3B86FD-EBEA-AB4B-BA55-BE598D315810}"/>
              </a:ext>
            </a:extLst>
          </p:cNvPr>
          <p:cNvSpPr/>
          <p:nvPr userDrawn="1"/>
        </p:nvSpPr>
        <p:spPr>
          <a:xfrm>
            <a:off x="9003167" y="833085"/>
            <a:ext cx="3045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Clean energy for EU islands</a:t>
            </a:r>
            <a:b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</a:b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www.euislands.eu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 | </a:t>
            </a: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info@euislands.eu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1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</p:spPr>
        <p:txBody>
          <a:bodyPr/>
          <a:lstStyle>
            <a:lvl1pPr marL="0" indent="0">
              <a:buClr>
                <a:srgbClr val="0F5494"/>
              </a:buClr>
              <a:buSzPct val="120000"/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57200" indent="0">
              <a:buClr>
                <a:srgbClr val="00AEF0"/>
              </a:buClr>
              <a:buFont typeface="Arial" panose="020B0604020202020204" pitchFamily="34" charset="0"/>
              <a:buNone/>
              <a:tabLst>
                <a:tab pos="7623175" algn="l"/>
              </a:tabLst>
              <a:defRPr>
                <a:solidFill>
                  <a:schemeClr val="tx1"/>
                </a:solidFill>
              </a:defRPr>
            </a:lvl2pPr>
            <a:lvl3pPr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95DCD5-4BAD-8343-BE62-6C6A0BA6DB48}"/>
              </a:ext>
            </a:extLst>
          </p:cNvPr>
          <p:cNvSpPr/>
          <p:nvPr userDrawn="1"/>
        </p:nvSpPr>
        <p:spPr>
          <a:xfrm>
            <a:off x="9003167" y="833085"/>
            <a:ext cx="3045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Clean energy for EU islands</a:t>
            </a:r>
            <a:b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</a:b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www.euislands.eu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 | </a:t>
            </a: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info@euislands.eu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2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15107C-5CB4-ED4D-B730-85A9E5E9D518}"/>
              </a:ext>
            </a:extLst>
          </p:cNvPr>
          <p:cNvSpPr/>
          <p:nvPr userDrawn="1"/>
        </p:nvSpPr>
        <p:spPr>
          <a:xfrm>
            <a:off x="9003167" y="833085"/>
            <a:ext cx="3045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Clean energy for EU islands</a:t>
            </a:r>
            <a:b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</a:b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www.euislands.eu</a:t>
            </a:r>
            <a:r>
              <a:rPr lang="en-US" sz="800" dirty="0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 | </a:t>
            </a:r>
            <a:r>
              <a:rPr lang="en-US" sz="800" dirty="0" err="1">
                <a:solidFill>
                  <a:schemeClr val="accent5">
                    <a:lumMod val="50000"/>
                  </a:schemeClr>
                </a:solidFill>
                <a:latin typeface="EC Square Sans Pro Light" panose="020B0506000000020004" pitchFamily="34" charset="0"/>
              </a:rPr>
              <a:t>info@euislands.eu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EC Square Sans Pro Light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9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5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7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D8AE3-F0A5-0845-BA36-0A671EC0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90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0A44-77A2-4B42-86E1-89D159BDE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7590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0EA34-A8B1-5946-8BDF-68B6B6E169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743" y="6151892"/>
            <a:ext cx="899826" cy="6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6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EC Square Sans Pro Light" panose="020B050600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97020-A00B-4476-8EBC-E3155094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7D8AB-806D-4A00-AD92-D8B36FE6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66E39-5510-49B5-BFA4-A61282673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69BA-DEB6-4383-9810-C1D09F917508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5EEE5-6343-4C4B-A099-F8FED2761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94EF6-9023-40D1-8132-392BEFC0F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F42F-B1A5-411A-B44C-4E1935C29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911423" y="2060848"/>
            <a:ext cx="8594083" cy="376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l-GR" sz="1600" dirty="0">
                <a:solidFill>
                  <a:schemeClr val="tx2"/>
                </a:solidFill>
              </a:rPr>
              <a:t>Γραμματεία για την καθαρή ενέργεια στα νησιά της Ε.Ε.</a:t>
            </a:r>
            <a:br>
              <a:rPr lang="en-US" sz="1600" dirty="0">
                <a:solidFill>
                  <a:schemeClr val="tx2"/>
                </a:solidFill>
                <a:latin typeface="EC Square Sans Pro Medium" panose="020B0506040000020004" pitchFamily="34" charset="0"/>
              </a:rPr>
            </a:br>
            <a:r>
              <a:rPr lang="en-US" sz="1600" dirty="0">
                <a:latin typeface="EC Square Sans Pro Light" panose="020B0506000000020004" pitchFamily="34" charset="0"/>
              </a:rPr>
              <a:t>Clean energy for EU islands secretariat</a:t>
            </a:r>
            <a:br>
              <a:rPr lang="en-US" sz="1600" dirty="0"/>
            </a:br>
            <a:br>
              <a:rPr lang="el-GR" sz="1600" dirty="0"/>
            </a:br>
            <a:r>
              <a:rPr lang="en-GB" sz="1600" dirty="0">
                <a:solidFill>
                  <a:schemeClr val="tx2"/>
                </a:solidFill>
                <a:latin typeface="EC Square Sans Pro Medium" panose="020B0506040000020004" pitchFamily="34" charset="0"/>
              </a:rPr>
              <a:t>Energy Academy Cyprus</a:t>
            </a:r>
            <a:br>
              <a:rPr lang="el-GR" sz="1600" dirty="0">
                <a:solidFill>
                  <a:schemeClr val="tx2"/>
                </a:solidFill>
                <a:latin typeface="EC Square Sans Pro Medium" panose="020B0506040000020004" pitchFamily="34" charset="0"/>
              </a:rPr>
            </a:br>
            <a:r>
              <a:rPr lang="en-GB" sz="1600" dirty="0">
                <a:latin typeface="EC Square Sans Pro Light" panose="020B0506000000020004" pitchFamily="34" charset="0"/>
              </a:rPr>
              <a:t>24.05.22</a:t>
            </a:r>
            <a:br>
              <a:rPr lang="el-GR" sz="1600" dirty="0">
                <a:latin typeface="EC Square Sans Pro Light" panose="020B0506000000020004" pitchFamily="34" charset="0"/>
              </a:rPr>
            </a:br>
            <a:br>
              <a:rPr lang="el-GR" sz="1600" dirty="0">
                <a:latin typeface="EC Square Sans Pro Light" panose="020B0506000000020004" pitchFamily="34" charset="0"/>
              </a:rPr>
            </a:br>
            <a:br>
              <a:rPr lang="el-GR" sz="1600" dirty="0">
                <a:latin typeface="EC Square Sans Pro Light" panose="020B0506000000020004" pitchFamily="34" charset="0"/>
              </a:rPr>
            </a:br>
            <a:r>
              <a:rPr lang="el-GR" sz="1600" dirty="0"/>
              <a:t>Η Γραμματεία για την καθαρή ενέργεια στα Ευρωπαϊκά νησιά  </a:t>
            </a:r>
            <a:br>
              <a:rPr lang="en-GB" sz="1600" dirty="0"/>
            </a:br>
            <a:r>
              <a:rPr lang="el-GR" sz="1600" dirty="0"/>
              <a:t>και η συνάντηση εργασίας στην Κύπρο</a:t>
            </a:r>
            <a:br>
              <a:rPr lang="en-GB" sz="1600" dirty="0">
                <a:latin typeface="EC Square Sans Pro Light" panose="020B0506000000020004" pitchFamily="34" charset="0"/>
              </a:rPr>
            </a:br>
            <a:br>
              <a:rPr lang="el-GR" sz="1600" dirty="0">
                <a:latin typeface="EC Square Sans Pro Light" panose="020B0506000000020004" pitchFamily="34" charset="0"/>
              </a:rPr>
            </a:br>
            <a:r>
              <a:rPr lang="el-GR" sz="2400" dirty="0">
                <a:solidFill>
                  <a:srgbClr val="91C83D"/>
                </a:solidFill>
                <a:latin typeface="EC Square Sans Pro" panose="020B0506040000020004"/>
              </a:rPr>
              <a:t>Αντωνία Πρόκα</a:t>
            </a:r>
            <a:br>
              <a:rPr lang="en-US" sz="2400" b="1" dirty="0"/>
            </a:br>
            <a:r>
              <a:rPr lang="en-US" sz="1600" dirty="0">
                <a:sym typeface="Arial"/>
              </a:rPr>
              <a:t>Clean energy for EU islands</a:t>
            </a:r>
            <a:br>
              <a:rPr lang="en-US" sz="1600" dirty="0">
                <a:sym typeface="Arial"/>
              </a:rPr>
            </a:br>
            <a:r>
              <a:rPr lang="en-US" sz="1600" dirty="0">
                <a:solidFill>
                  <a:schemeClr val="accent2"/>
                </a:solidFill>
                <a:sym typeface="Arial"/>
              </a:rPr>
              <a:t>www.euislands.eu</a:t>
            </a:r>
            <a:r>
              <a:rPr lang="en-US" sz="1600" dirty="0">
                <a:sym typeface="Arial"/>
              </a:rPr>
              <a:t> | </a:t>
            </a:r>
            <a:r>
              <a:rPr lang="en-US" sz="1600" dirty="0">
                <a:solidFill>
                  <a:schemeClr val="accent2"/>
                </a:solidFill>
                <a:sym typeface="Arial"/>
              </a:rPr>
              <a:t>info@euislands.eu</a:t>
            </a:r>
            <a:endParaRPr lang="en-US" sz="24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3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16E6DF2-0CDB-4D51-89CB-4F1C4A8B967C}"/>
              </a:ext>
            </a:extLst>
          </p:cNvPr>
          <p:cNvSpPr txBox="1">
            <a:spLocks/>
          </p:cNvSpPr>
          <p:nvPr/>
        </p:nvSpPr>
        <p:spPr>
          <a:xfrm>
            <a:off x="776817" y="627600"/>
            <a:ext cx="10972800" cy="9366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>
              <a:tabLst>
                <a:tab pos="9237663" algn="l"/>
              </a:tabLst>
            </a:pPr>
            <a:r>
              <a:rPr lang="el-GR" sz="4000" dirty="0"/>
              <a:t>Το Ευρωπαϊκό πλαίσιο</a:t>
            </a:r>
            <a:endParaRPr lang="en-GB" sz="4000" dirty="0"/>
          </a:p>
        </p:txBody>
      </p:sp>
      <p:pic>
        <p:nvPicPr>
          <p:cNvPr id="20" name="Google Shape;98;p2">
            <a:extLst>
              <a:ext uri="{FF2B5EF4-FFF2-40B4-BE49-F238E27FC236}">
                <a16:creationId xmlns:a16="http://schemas.microsoft.com/office/drawing/2014/main" id="{0606984C-E367-4F5D-909C-092F232FFE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144" y="2554237"/>
            <a:ext cx="5127711" cy="228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9;p2">
            <a:extLst>
              <a:ext uri="{FF2B5EF4-FFF2-40B4-BE49-F238E27FC236}">
                <a16:creationId xmlns:a16="http://schemas.microsoft.com/office/drawing/2014/main" id="{61C8741D-014D-4F64-9E34-9C090FC569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16"/>
          <a:stretch/>
        </p:blipFill>
        <p:spPr>
          <a:xfrm>
            <a:off x="1175897" y="2301646"/>
            <a:ext cx="2074363" cy="279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E1680-BE94-40E0-AD06-0B3B6DF72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5299" r="17542" b="6252"/>
          <a:stretch/>
        </p:blipFill>
        <p:spPr bwMode="auto">
          <a:xfrm>
            <a:off x="8941739" y="3077455"/>
            <a:ext cx="2799140" cy="148297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31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A5BACEE-779B-455C-A5E9-EF2F23AC5225}"/>
              </a:ext>
            </a:extLst>
          </p:cNvPr>
          <p:cNvSpPr/>
          <p:nvPr/>
        </p:nvSpPr>
        <p:spPr>
          <a:xfrm>
            <a:off x="9198027" y="3526867"/>
            <a:ext cx="2581098" cy="12493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ED570-A9CB-41CF-B1D7-18704133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Πλαίσιο υποστήριξης των Ευρωπαϊκών νησιών από το 2017</a:t>
            </a:r>
            <a:endParaRPr lang="en-GB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FC51AD-B480-4977-A395-F9F1D4FB34E8}"/>
              </a:ext>
            </a:extLst>
          </p:cNvPr>
          <p:cNvCxnSpPr>
            <a:cxnSpLocks/>
            <a:stCxn id="5" idx="2"/>
            <a:endCxn id="23" idx="5"/>
          </p:cNvCxnSpPr>
          <p:nvPr/>
        </p:nvCxnSpPr>
        <p:spPr>
          <a:xfrm>
            <a:off x="1659586" y="2790458"/>
            <a:ext cx="8153737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D8840E-F3EE-45DE-AD59-AA665E4556D9}"/>
              </a:ext>
            </a:extLst>
          </p:cNvPr>
          <p:cNvSpPr>
            <a:spLocks noChangeAspect="1"/>
          </p:cNvSpPr>
          <p:nvPr/>
        </p:nvSpPr>
        <p:spPr>
          <a:xfrm>
            <a:off x="1659586" y="2741936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99EE66-CF4D-4150-B913-7D8DF9ABFBED}"/>
              </a:ext>
            </a:extLst>
          </p:cNvPr>
          <p:cNvSpPr>
            <a:spLocks noChangeAspect="1"/>
          </p:cNvSpPr>
          <p:nvPr/>
        </p:nvSpPr>
        <p:spPr>
          <a:xfrm>
            <a:off x="4418603" y="2741936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E782E-076E-4C70-98D6-E662ED5540D6}"/>
              </a:ext>
            </a:extLst>
          </p:cNvPr>
          <p:cNvSpPr>
            <a:spLocks noChangeAspect="1"/>
          </p:cNvSpPr>
          <p:nvPr/>
        </p:nvSpPr>
        <p:spPr>
          <a:xfrm>
            <a:off x="7243626" y="2741936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9" name="Freeform: Shape 30">
            <a:extLst>
              <a:ext uri="{FF2B5EF4-FFF2-40B4-BE49-F238E27FC236}">
                <a16:creationId xmlns:a16="http://schemas.microsoft.com/office/drawing/2014/main" id="{08F9B3F2-BC7C-4A76-B958-9D164BA5F660}"/>
              </a:ext>
            </a:extLst>
          </p:cNvPr>
          <p:cNvSpPr/>
          <p:nvPr/>
        </p:nvSpPr>
        <p:spPr>
          <a:xfrm>
            <a:off x="4103166" y="3575930"/>
            <a:ext cx="3060441" cy="923330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EC Square Sans Pro Light" panose="020B0506000000020004" pitchFamily="34" charset="0"/>
              </a:rPr>
              <a:t>Δημιουργία της </a:t>
            </a:r>
            <a:r>
              <a:rPr lang="en-US" dirty="0">
                <a:solidFill>
                  <a:schemeClr val="tx1"/>
                </a:solidFill>
                <a:latin typeface="EC Square Sans Pro Light" panose="020B0506000000020004" pitchFamily="34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EC Square Sans Pro Light" panose="020B0506000000020004" pitchFamily="34" charset="0"/>
              </a:rPr>
            </a:b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EC Square Sans Pro Light" panose="020B0506000000020004" pitchFamily="34" charset="0"/>
              </a:rPr>
              <a:t>Γραμματείας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EC Square Sans Pro Light" panose="020B0506000000020004" pitchFamily="34" charset="0"/>
              </a:rPr>
              <a:t> για την Καθαρή ενέργεια στα νησιά της Ε.Ε.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0E221-4AB6-49F3-A02C-6D8E213213AB}"/>
              </a:ext>
            </a:extLst>
          </p:cNvPr>
          <p:cNvSpPr txBox="1"/>
          <p:nvPr/>
        </p:nvSpPr>
        <p:spPr>
          <a:xfrm>
            <a:off x="1363279" y="2188668"/>
            <a:ext cx="177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7C1BE"/>
                </a:solidFill>
                <a:latin typeface="EC Square Sans Pro Light" panose="020B0506000000020004" pitchFamily="34" charset="0"/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99A1F4-8287-4787-BC47-66032A082D6F}"/>
              </a:ext>
            </a:extLst>
          </p:cNvPr>
          <p:cNvSpPr txBox="1"/>
          <p:nvPr/>
        </p:nvSpPr>
        <p:spPr>
          <a:xfrm>
            <a:off x="4103166" y="2164407"/>
            <a:ext cx="177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EC Square Sans Pro Light" panose="020B0506000000020004" pitchFamily="34" charset="0"/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B11EC6-7577-478F-AED8-882732FB3622}"/>
              </a:ext>
            </a:extLst>
          </p:cNvPr>
          <p:cNvSpPr txBox="1"/>
          <p:nvPr/>
        </p:nvSpPr>
        <p:spPr>
          <a:xfrm>
            <a:off x="7023569" y="2122221"/>
            <a:ext cx="177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EC Square Sans Pro Light" panose="020B0506000000020004" pitchFamily="34" charset="0"/>
              </a:rPr>
              <a:t>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25A0BF-2D49-422D-B3CC-D6269B29BC2C}"/>
              </a:ext>
            </a:extLst>
          </p:cNvPr>
          <p:cNvSpPr/>
          <p:nvPr/>
        </p:nvSpPr>
        <p:spPr>
          <a:xfrm>
            <a:off x="1254099" y="3575930"/>
            <a:ext cx="27734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EC Square Sans Pro Light" panose="020B0506000000020004" pitchFamily="34" charset="0"/>
              </a:rPr>
              <a:t>Πολιτική Διακήρυξη για </a:t>
            </a:r>
            <a:r>
              <a:rPr lang="el-GR" dirty="0">
                <a:solidFill>
                  <a:schemeClr val="tx2"/>
                </a:solidFill>
              </a:rPr>
              <a:t>Καθαρή ενέργεια στα νησιά της Ε.Ε.</a:t>
            </a:r>
            <a:r>
              <a:rPr lang="el-GR" dirty="0">
                <a:latin typeface="EC Square Sans Pro Light" panose="020B0506000000020004" pitchFamily="34" charset="0"/>
              </a:rPr>
              <a:t> </a:t>
            </a:r>
            <a:br>
              <a:rPr lang="en-US" dirty="0">
                <a:latin typeface="EC Square Sans Pro" panose="020B0506040000020004" pitchFamily="34" charset="0"/>
              </a:rPr>
            </a:br>
            <a:r>
              <a:rPr lang="el-GR" dirty="0">
                <a:latin typeface="EC Square Sans Pro" panose="020B0506040000020004" pitchFamily="34" charset="0"/>
              </a:rPr>
              <a:t>υπογραφή στη </a:t>
            </a:r>
            <a:r>
              <a:rPr lang="en-US" dirty="0">
                <a:latin typeface="EC Square Sans Pro Light" panose="020B0506000000020004" pitchFamily="34" charset="0"/>
              </a:rPr>
              <a:t>Valetta, Malta</a:t>
            </a:r>
            <a:endParaRPr lang="el-GR" dirty="0">
              <a:latin typeface="EC Square Sans Pro Light" panose="020B0506000000020004" pitchFamily="34" charset="0"/>
            </a:endParaRPr>
          </a:p>
          <a:p>
            <a:pPr lvl="0"/>
            <a:endParaRPr lang="el-GR" dirty="0">
              <a:latin typeface="EC Square Sans Pro Light" panose="020B0506000000020004" pitchFamily="34" charset="0"/>
            </a:endParaRPr>
          </a:p>
          <a:p>
            <a:pPr lvl="0"/>
            <a:endParaRPr lang="en-US" dirty="0">
              <a:latin typeface="EC Square Sans Pro Light" panose="020B05060000000200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752C07-3F2B-4B40-961B-80D3AE7F7BA2}"/>
              </a:ext>
            </a:extLst>
          </p:cNvPr>
          <p:cNvCxnSpPr>
            <a:cxnSpLocks/>
          </p:cNvCxnSpPr>
          <p:nvPr/>
        </p:nvCxnSpPr>
        <p:spPr>
          <a:xfrm>
            <a:off x="1694567" y="2838979"/>
            <a:ext cx="0" cy="68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0C938D-D50C-43C0-A2BB-C3E7F52D9297}"/>
              </a:ext>
            </a:extLst>
          </p:cNvPr>
          <p:cNvCxnSpPr>
            <a:cxnSpLocks/>
          </p:cNvCxnSpPr>
          <p:nvPr/>
        </p:nvCxnSpPr>
        <p:spPr>
          <a:xfrm>
            <a:off x="4467124" y="2838979"/>
            <a:ext cx="0" cy="6884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08178B-E407-4D21-BD0C-7111B687879B}"/>
              </a:ext>
            </a:extLst>
          </p:cNvPr>
          <p:cNvSpPr/>
          <p:nvPr/>
        </p:nvSpPr>
        <p:spPr>
          <a:xfrm>
            <a:off x="6831980" y="4888457"/>
            <a:ext cx="2491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EC Square Sans Pro Light" panose="020B0506000000020004" pitchFamily="34" charset="0"/>
              </a:rPr>
              <a:t>Υπογραφή του </a:t>
            </a:r>
            <a:r>
              <a:rPr lang="el-GR" dirty="0">
                <a:solidFill>
                  <a:schemeClr val="accent2"/>
                </a:solidFill>
                <a:latin typeface="EC Square Sans Pro Light" panose="020B0506000000020004" pitchFamily="34" charset="0"/>
              </a:rPr>
              <a:t>Μνημονίου του </a:t>
            </a:r>
            <a:r>
              <a:rPr lang="en-US" dirty="0">
                <a:solidFill>
                  <a:schemeClr val="accent2"/>
                </a:solidFill>
                <a:latin typeface="EC Square Sans Pro Light" panose="020B0506000000020004" pitchFamily="34" charset="0"/>
              </a:rPr>
              <a:t>Split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417986-21FA-4C3E-8292-C05948DA95CC}"/>
              </a:ext>
            </a:extLst>
          </p:cNvPr>
          <p:cNvSpPr>
            <a:spLocks noChangeAspect="1"/>
          </p:cNvSpPr>
          <p:nvPr/>
        </p:nvSpPr>
        <p:spPr>
          <a:xfrm>
            <a:off x="9730492" y="2741936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060AF0-A64C-4886-8480-033772336A9E}"/>
              </a:ext>
            </a:extLst>
          </p:cNvPr>
          <p:cNvSpPr txBox="1"/>
          <p:nvPr/>
        </p:nvSpPr>
        <p:spPr>
          <a:xfrm>
            <a:off x="9405937" y="2164407"/>
            <a:ext cx="177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EC Square Sans Pro Light" panose="020B0506000000020004" pitchFamily="34" charset="0"/>
              </a:rPr>
              <a:t>2021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D9552D-E1F7-45EA-9418-A5601B239AD1}"/>
              </a:ext>
            </a:extLst>
          </p:cNvPr>
          <p:cNvCxnSpPr>
            <a:cxnSpLocks/>
          </p:cNvCxnSpPr>
          <p:nvPr/>
        </p:nvCxnSpPr>
        <p:spPr>
          <a:xfrm>
            <a:off x="7305001" y="2838979"/>
            <a:ext cx="0" cy="19749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30">
            <a:extLst>
              <a:ext uri="{FF2B5EF4-FFF2-40B4-BE49-F238E27FC236}">
                <a16:creationId xmlns:a16="http://schemas.microsoft.com/office/drawing/2014/main" id="{39D77778-1A6E-4A0C-8B1F-21A861CC94E0}"/>
              </a:ext>
            </a:extLst>
          </p:cNvPr>
          <p:cNvSpPr/>
          <p:nvPr/>
        </p:nvSpPr>
        <p:spPr>
          <a:xfrm>
            <a:off x="9241945" y="3575930"/>
            <a:ext cx="2566428" cy="1200329"/>
          </a:xfrm>
          <a:custGeom>
            <a:avLst/>
            <a:gdLst>
              <a:gd name="connsiteX0" fmla="*/ 0 w 2589153"/>
              <a:gd name="connsiteY0" fmla="*/ 142012 h 2907149"/>
              <a:gd name="connsiteX1" fmla="*/ 2589153 w 2589153"/>
              <a:gd name="connsiteY1" fmla="*/ 142012 h 2907149"/>
              <a:gd name="connsiteX2" fmla="*/ 2589153 w 2589153"/>
              <a:gd name="connsiteY2" fmla="*/ 2907149 h 2907149"/>
              <a:gd name="connsiteX3" fmla="*/ 0 w 2589153"/>
              <a:gd name="connsiteY3" fmla="*/ 2907149 h 2907149"/>
              <a:gd name="connsiteX4" fmla="*/ 369152 w 2589153"/>
              <a:gd name="connsiteY4" fmla="*/ 0 h 2907149"/>
              <a:gd name="connsiteX5" fmla="*/ 496088 w 2589153"/>
              <a:gd name="connsiteY5" fmla="*/ 142009 h 2907149"/>
              <a:gd name="connsiteX6" fmla="*/ 242216 w 2589153"/>
              <a:gd name="connsiteY6" fmla="*/ 142009 h 29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9153" h="2907149">
                <a:moveTo>
                  <a:pt x="0" y="142012"/>
                </a:moveTo>
                <a:lnTo>
                  <a:pt x="2589153" y="142012"/>
                </a:lnTo>
                <a:lnTo>
                  <a:pt x="2589153" y="2907149"/>
                </a:lnTo>
                <a:lnTo>
                  <a:pt x="0" y="2907149"/>
                </a:lnTo>
                <a:close/>
                <a:moveTo>
                  <a:pt x="369152" y="0"/>
                </a:moveTo>
                <a:lnTo>
                  <a:pt x="496088" y="142009"/>
                </a:lnTo>
                <a:lnTo>
                  <a:pt x="242216" y="142009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Δεύτερη φάση της </a:t>
            </a:r>
            <a:r>
              <a:rPr lang="el-GR" b="1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Γραμματείας</a:t>
            </a:r>
            <a:r>
              <a:rPr lang="el-GR" dirty="0">
                <a:solidFill>
                  <a:schemeClr val="bg1"/>
                </a:solidFill>
                <a:latin typeface="EC Square Sans Pro Light" panose="020B0506000000020004" pitchFamily="34" charset="0"/>
              </a:rPr>
              <a:t> για την Καθαρή Ενέργεια στα νησιά της Ε.Ε. </a:t>
            </a:r>
            <a:endParaRPr lang="en-US" b="1" dirty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D0A0B5-E88E-45B6-A41D-DA9951F94D61}"/>
              </a:ext>
            </a:extLst>
          </p:cNvPr>
          <p:cNvCxnSpPr>
            <a:cxnSpLocks/>
          </p:cNvCxnSpPr>
          <p:nvPr/>
        </p:nvCxnSpPr>
        <p:spPr>
          <a:xfrm>
            <a:off x="9787121" y="2838979"/>
            <a:ext cx="0" cy="7525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C3B44B6-867C-45D0-A074-04695E40F39B}"/>
              </a:ext>
            </a:extLst>
          </p:cNvPr>
          <p:cNvSpPr/>
          <p:nvPr/>
        </p:nvSpPr>
        <p:spPr>
          <a:xfrm>
            <a:off x="1254098" y="5073123"/>
            <a:ext cx="2773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EC Square Sans Pro Light" panose="020B0506000000020004" pitchFamily="34" charset="0"/>
              </a:rPr>
              <a:t>Δημιουργία της </a:t>
            </a:r>
            <a:r>
              <a:rPr lang="el-GR" b="1" dirty="0">
                <a:solidFill>
                  <a:schemeClr val="tx2"/>
                </a:solidFill>
              </a:rPr>
              <a:t>Πρωτοβουλίας</a:t>
            </a:r>
            <a:r>
              <a:rPr lang="el-GR" dirty="0">
                <a:solidFill>
                  <a:schemeClr val="tx2"/>
                </a:solidFill>
              </a:rPr>
              <a:t> για την Καθαρή ενέργεια στα νησιά της Ε.Ε.</a:t>
            </a:r>
          </a:p>
        </p:txBody>
      </p:sp>
    </p:spTree>
    <p:extLst>
      <p:ext uri="{BB962C8B-B14F-4D97-AF65-F5344CB8AC3E}">
        <p14:creationId xmlns:p14="http://schemas.microsoft.com/office/powerpoint/2010/main" val="50861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86AD-CC0B-43D4-AF69-EDE12950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03" y="260395"/>
            <a:ext cx="10972800" cy="936625"/>
          </a:xfrm>
        </p:spPr>
        <p:txBody>
          <a:bodyPr>
            <a:noAutofit/>
          </a:bodyPr>
          <a:lstStyle/>
          <a:p>
            <a:r>
              <a:rPr lang="el-GR" sz="3500" dirty="0"/>
              <a:t>Η Γραμματεία για την Καθαρή Ενέργεια στα νησιά της Ε.Ε.</a:t>
            </a:r>
            <a:endParaRPr lang="en-GB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26F2-9B9E-4A9B-91E3-7F5CBBB06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299" y="3460062"/>
            <a:ext cx="8594103" cy="787176"/>
          </a:xfrm>
        </p:spPr>
        <p:txBody>
          <a:bodyPr wrap="square">
            <a:noAutofit/>
          </a:bodyPr>
          <a:lstStyle/>
          <a:p>
            <a:r>
              <a:rPr lang="el-GR" sz="2300" dirty="0">
                <a:solidFill>
                  <a:srgbClr val="3BA29F"/>
                </a:solidFill>
              </a:rPr>
              <a:t>Ενισχύει </a:t>
            </a:r>
            <a:r>
              <a:rPr lang="el-GR" sz="2300" dirty="0"/>
              <a:t>τις νησιωτικές κοινότητες της Ε</a:t>
            </a:r>
            <a:r>
              <a:rPr lang="en-GB" sz="2300" dirty="0"/>
              <a:t>.</a:t>
            </a:r>
            <a:r>
              <a:rPr lang="el-GR" sz="2300" dirty="0"/>
              <a:t>Ε</a:t>
            </a:r>
            <a:r>
              <a:rPr lang="en-GB" sz="2300" dirty="0"/>
              <a:t>.</a:t>
            </a:r>
            <a:r>
              <a:rPr lang="el-GR" sz="2300" dirty="0"/>
              <a:t> για να προχωρήσουν από ένα </a:t>
            </a:r>
            <a:r>
              <a:rPr lang="el-GR" sz="2300" dirty="0">
                <a:solidFill>
                  <a:srgbClr val="3BA29F"/>
                </a:solidFill>
              </a:rPr>
              <a:t>όραμα για την καθαρή ενέργεια </a:t>
            </a:r>
            <a:r>
              <a:rPr lang="el-GR" sz="2300" dirty="0"/>
              <a:t>στη</a:t>
            </a:r>
            <a:r>
              <a:rPr lang="el-GR" sz="2300" dirty="0">
                <a:solidFill>
                  <a:srgbClr val="3BA29F"/>
                </a:solidFill>
              </a:rPr>
              <a:t> δράση για την καθαρή ενέργεια</a:t>
            </a:r>
            <a:endParaRPr lang="en-GB" sz="2300" dirty="0">
              <a:solidFill>
                <a:srgbClr val="3BA29F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dirty="0"/>
              <a:t>	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BEBB10-C18E-4976-82AC-119B14EF9257}"/>
              </a:ext>
            </a:extLst>
          </p:cNvPr>
          <p:cNvSpPr txBox="1">
            <a:spLocks/>
          </p:cNvSpPr>
          <p:nvPr/>
        </p:nvSpPr>
        <p:spPr>
          <a:xfrm>
            <a:off x="3035300" y="2192302"/>
            <a:ext cx="8247462" cy="867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5494"/>
              </a:buClr>
              <a:buSzPct val="120000"/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F0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300" dirty="0"/>
              <a:t>Υποστηρίζει μια </a:t>
            </a:r>
            <a:r>
              <a:rPr lang="el-GR" sz="2300" dirty="0">
                <a:solidFill>
                  <a:srgbClr val="3BA29F"/>
                </a:solidFill>
              </a:rPr>
              <a:t>προσέγγιση </a:t>
            </a:r>
            <a:r>
              <a:rPr lang="en-GB" sz="2300" dirty="0">
                <a:solidFill>
                  <a:srgbClr val="3BA29F"/>
                </a:solidFill>
              </a:rPr>
              <a:t>bottom-up </a:t>
            </a:r>
            <a:r>
              <a:rPr lang="el-GR" sz="2300" dirty="0">
                <a:solidFill>
                  <a:srgbClr val="3BA29F"/>
                </a:solidFill>
              </a:rPr>
              <a:t>δράσης</a:t>
            </a:r>
            <a:r>
              <a:rPr lang="en-GB" sz="2300" dirty="0"/>
              <a:t> </a:t>
            </a:r>
            <a:r>
              <a:rPr lang="el-GR" sz="2300" dirty="0"/>
              <a:t>για μια ενεργειακή μετάβαση μέσω </a:t>
            </a:r>
            <a:r>
              <a:rPr lang="el-GR" sz="2300" dirty="0">
                <a:solidFill>
                  <a:srgbClr val="3BA29F"/>
                </a:solidFill>
              </a:rPr>
              <a:t>συλλογικών και τοπικών </a:t>
            </a:r>
            <a:r>
              <a:rPr lang="el-GR" sz="2300" dirty="0"/>
              <a:t>διαδικασιών </a:t>
            </a:r>
            <a:endParaRPr lang="en-GB" sz="2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5B9AA1-C658-4C19-A82A-C4D6F612F7BE}"/>
              </a:ext>
            </a:extLst>
          </p:cNvPr>
          <p:cNvSpPr txBox="1">
            <a:spLocks/>
          </p:cNvSpPr>
          <p:nvPr/>
        </p:nvSpPr>
        <p:spPr>
          <a:xfrm>
            <a:off x="3035300" y="4646056"/>
            <a:ext cx="8594103" cy="867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5494"/>
              </a:buClr>
              <a:buSzPct val="120000"/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F0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300" dirty="0"/>
              <a:t>Αντιστοιχίζει πρωτοβουλίες «από τα κάτω» με </a:t>
            </a:r>
            <a:r>
              <a:rPr lang="el-GR" sz="2300" dirty="0">
                <a:solidFill>
                  <a:srgbClr val="3BA29F"/>
                </a:solidFill>
              </a:rPr>
              <a:t>υποστήριξη ειδικών </a:t>
            </a:r>
            <a:r>
              <a:rPr lang="el-GR" sz="2300" dirty="0"/>
              <a:t>που έχει πραγματικό αντίκτυπο στα έργα που πραγματοποιούνται</a:t>
            </a:r>
            <a:endParaRPr lang="en-GB" sz="23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F42675-9669-4988-B98F-B94D2FB8F51D}"/>
              </a:ext>
            </a:extLst>
          </p:cNvPr>
          <p:cNvCxnSpPr>
            <a:cxnSpLocks/>
          </p:cNvCxnSpPr>
          <p:nvPr/>
        </p:nvCxnSpPr>
        <p:spPr>
          <a:xfrm>
            <a:off x="1781659" y="1545996"/>
            <a:ext cx="4" cy="3493153"/>
          </a:xfrm>
          <a:prstGeom prst="line">
            <a:avLst/>
          </a:prstGeom>
          <a:ln w="28575" cap="rnd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7A5CD8-09A1-400A-BD59-5C1A0A098AB7}"/>
              </a:ext>
            </a:extLst>
          </p:cNvPr>
          <p:cNvCxnSpPr>
            <a:cxnSpLocks/>
          </p:cNvCxnSpPr>
          <p:nvPr/>
        </p:nvCxnSpPr>
        <p:spPr>
          <a:xfrm>
            <a:off x="1781664" y="5039149"/>
            <a:ext cx="1018095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A564F6-1C16-4F92-A4D2-FC9317537E0B}"/>
              </a:ext>
            </a:extLst>
          </p:cNvPr>
          <p:cNvCxnSpPr>
            <a:cxnSpLocks/>
          </p:cNvCxnSpPr>
          <p:nvPr/>
        </p:nvCxnSpPr>
        <p:spPr>
          <a:xfrm>
            <a:off x="1781663" y="3741875"/>
            <a:ext cx="1018095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08A20A-755C-4605-9B59-7D224B9A50F6}"/>
              </a:ext>
            </a:extLst>
          </p:cNvPr>
          <p:cNvCxnSpPr>
            <a:cxnSpLocks/>
          </p:cNvCxnSpPr>
          <p:nvPr/>
        </p:nvCxnSpPr>
        <p:spPr>
          <a:xfrm>
            <a:off x="1781659" y="2458667"/>
            <a:ext cx="1018095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8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86AD-CC0B-43D4-AF69-EDE12950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H </a:t>
            </a:r>
            <a:r>
              <a:rPr lang="el-GR" sz="4000" dirty="0"/>
              <a:t>συμμετοχή της κοινωνίας ως κεντρικός πυλώνας για την ενεργειακή μετάβαση</a:t>
            </a:r>
            <a:endParaRPr lang="en-GB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2DCA91-012F-4111-8138-C46FC45D3039}"/>
              </a:ext>
            </a:extLst>
          </p:cNvPr>
          <p:cNvSpPr/>
          <p:nvPr/>
        </p:nvSpPr>
        <p:spPr>
          <a:xfrm>
            <a:off x="6333210" y="2272104"/>
            <a:ext cx="4306824" cy="594000"/>
          </a:xfrm>
          <a:prstGeom prst="roundRect">
            <a:avLst/>
          </a:prstGeom>
          <a:solidFill>
            <a:srgbClr val="92C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Ακαδημία και πανεπιστήμια </a:t>
            </a:r>
            <a:endParaRPr lang="en-GB" sz="2400" dirty="0">
              <a:latin typeface="EC Square Sans Pro" panose="020B05060400000200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95B955-FF33-4B2A-B041-9DA15C44564A}"/>
              </a:ext>
            </a:extLst>
          </p:cNvPr>
          <p:cNvSpPr/>
          <p:nvPr/>
        </p:nvSpPr>
        <p:spPr>
          <a:xfrm>
            <a:off x="6333210" y="3197279"/>
            <a:ext cx="4306824" cy="594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Βιομηχανία και επιχειρήσεις</a:t>
            </a:r>
            <a:endParaRPr lang="en-GB" sz="2400" dirty="0">
              <a:latin typeface="EC Square Sans Pro" panose="020B05060400000200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D7AE748-1588-4D93-8E87-16DB862D3B8D}"/>
              </a:ext>
            </a:extLst>
          </p:cNvPr>
          <p:cNvSpPr/>
          <p:nvPr/>
        </p:nvSpPr>
        <p:spPr>
          <a:xfrm>
            <a:off x="6333210" y="4122454"/>
            <a:ext cx="4306824" cy="594000"/>
          </a:xfrm>
          <a:prstGeom prst="roundRect">
            <a:avLst/>
          </a:prstGeom>
          <a:solidFill>
            <a:srgbClr val="D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/>
              <a:t>Κυβέρνηση και δημόσιος τομέας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1D49DD-D179-48AF-BDF0-51960F04ADC0}"/>
              </a:ext>
            </a:extLst>
          </p:cNvPr>
          <p:cNvSpPr/>
          <p:nvPr/>
        </p:nvSpPr>
        <p:spPr>
          <a:xfrm>
            <a:off x="6333210" y="5047630"/>
            <a:ext cx="4306824" cy="59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Κοινωνία των πολιτών </a:t>
            </a:r>
            <a:endParaRPr lang="en-GB" sz="2400" dirty="0">
              <a:latin typeface="EC Square Sans Pro" panose="020B05060400000200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81079E-51A6-47FC-865E-B3C7FC5BADF8}"/>
              </a:ext>
            </a:extLst>
          </p:cNvPr>
          <p:cNvSpPr/>
          <p:nvPr/>
        </p:nvSpPr>
        <p:spPr>
          <a:xfrm>
            <a:off x="1055802" y="2601799"/>
            <a:ext cx="5288437" cy="1555374"/>
          </a:xfrm>
          <a:custGeom>
            <a:avLst/>
            <a:gdLst>
              <a:gd name="connsiteX0" fmla="*/ 0 w 5288437"/>
              <a:gd name="connsiteY0" fmla="*/ 1121790 h 2205876"/>
              <a:gd name="connsiteX1" fmla="*/ 358219 w 5288437"/>
              <a:gd name="connsiteY1" fmla="*/ 320511 h 2205876"/>
              <a:gd name="connsiteX2" fmla="*/ 820132 w 5288437"/>
              <a:gd name="connsiteY2" fmla="*/ 2205872 h 2205876"/>
              <a:gd name="connsiteX3" fmla="*/ 1489435 w 5288437"/>
              <a:gd name="connsiteY3" fmla="*/ 301658 h 2205876"/>
              <a:gd name="connsiteX4" fmla="*/ 1923068 w 5288437"/>
              <a:gd name="connsiteY4" fmla="*/ 2168165 h 2205876"/>
              <a:gd name="connsiteX5" fmla="*/ 2592371 w 5288437"/>
              <a:gd name="connsiteY5" fmla="*/ 329938 h 2205876"/>
              <a:gd name="connsiteX6" fmla="*/ 3129699 w 5288437"/>
              <a:gd name="connsiteY6" fmla="*/ 2121031 h 2205876"/>
              <a:gd name="connsiteX7" fmla="*/ 3601039 w 5288437"/>
              <a:gd name="connsiteY7" fmla="*/ 367645 h 2205876"/>
              <a:gd name="connsiteX8" fmla="*/ 4194928 w 5288437"/>
              <a:gd name="connsiteY8" fmla="*/ 2177592 h 2205876"/>
              <a:gd name="connsiteX9" fmla="*/ 4600280 w 5288437"/>
              <a:gd name="connsiteY9" fmla="*/ 386499 h 2205876"/>
              <a:gd name="connsiteX10" fmla="*/ 5288437 w 5288437"/>
              <a:gd name="connsiteY10" fmla="*/ 0 h 2205876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89435 w 5288437"/>
              <a:gd name="connsiteY3" fmla="*/ 301658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77592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24734"/>
              <a:gd name="connsiteX1" fmla="*/ 329938 w 5288437"/>
              <a:gd name="connsiteY1" fmla="*/ 292230 h 2224734"/>
              <a:gd name="connsiteX2" fmla="*/ 820132 w 5288437"/>
              <a:gd name="connsiteY2" fmla="*/ 2205872 h 2224734"/>
              <a:gd name="connsiteX3" fmla="*/ 1414021 w 5288437"/>
              <a:gd name="connsiteY3" fmla="*/ 292231 h 2224734"/>
              <a:gd name="connsiteX4" fmla="*/ 1923068 w 5288437"/>
              <a:gd name="connsiteY4" fmla="*/ 2224726 h 2224734"/>
              <a:gd name="connsiteX5" fmla="*/ 2526384 w 5288437"/>
              <a:gd name="connsiteY5" fmla="*/ 320511 h 2224734"/>
              <a:gd name="connsiteX6" fmla="*/ 3129699 w 5288437"/>
              <a:gd name="connsiteY6" fmla="*/ 2177592 h 2224734"/>
              <a:gd name="connsiteX7" fmla="*/ 3657599 w 5288437"/>
              <a:gd name="connsiteY7" fmla="*/ 348792 h 2224734"/>
              <a:gd name="connsiteX8" fmla="*/ 4194928 w 5288437"/>
              <a:gd name="connsiteY8" fmla="*/ 2102178 h 2224734"/>
              <a:gd name="connsiteX9" fmla="*/ 4600280 w 5288437"/>
              <a:gd name="connsiteY9" fmla="*/ 386499 h 2224734"/>
              <a:gd name="connsiteX10" fmla="*/ 5288437 w 5288437"/>
              <a:gd name="connsiteY10" fmla="*/ 0 h 2224734"/>
              <a:gd name="connsiteX0" fmla="*/ 0 w 5288437"/>
              <a:gd name="connsiteY0" fmla="*/ 1121790 h 2224746"/>
              <a:gd name="connsiteX1" fmla="*/ 329938 w 5288437"/>
              <a:gd name="connsiteY1" fmla="*/ 292230 h 2224746"/>
              <a:gd name="connsiteX2" fmla="*/ 820132 w 5288437"/>
              <a:gd name="connsiteY2" fmla="*/ 2205872 h 2224746"/>
              <a:gd name="connsiteX3" fmla="*/ 1414021 w 5288437"/>
              <a:gd name="connsiteY3" fmla="*/ 292231 h 2224746"/>
              <a:gd name="connsiteX4" fmla="*/ 1923068 w 5288437"/>
              <a:gd name="connsiteY4" fmla="*/ 2224726 h 2224746"/>
              <a:gd name="connsiteX5" fmla="*/ 2526384 w 5288437"/>
              <a:gd name="connsiteY5" fmla="*/ 320511 h 2224746"/>
              <a:gd name="connsiteX6" fmla="*/ 3129699 w 5288437"/>
              <a:gd name="connsiteY6" fmla="*/ 2177592 h 2224746"/>
              <a:gd name="connsiteX7" fmla="*/ 3657599 w 5288437"/>
              <a:gd name="connsiteY7" fmla="*/ 348792 h 2224746"/>
              <a:gd name="connsiteX8" fmla="*/ 4213782 w 5288437"/>
              <a:gd name="connsiteY8" fmla="*/ 2224727 h 2224746"/>
              <a:gd name="connsiteX9" fmla="*/ 4600280 w 5288437"/>
              <a:gd name="connsiteY9" fmla="*/ 386499 h 2224746"/>
              <a:gd name="connsiteX10" fmla="*/ 5288437 w 5288437"/>
              <a:gd name="connsiteY10" fmla="*/ 0 h 2224746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01419 w 5288437"/>
              <a:gd name="connsiteY6" fmla="*/ 2215300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437" h="2224827">
                <a:moveTo>
                  <a:pt x="0" y="1121790"/>
                </a:moveTo>
                <a:cubicBezTo>
                  <a:pt x="110765" y="630810"/>
                  <a:pt x="202676" y="177537"/>
                  <a:pt x="339365" y="358217"/>
                </a:cubicBezTo>
                <a:cubicBezTo>
                  <a:pt x="476054" y="538897"/>
                  <a:pt x="641023" y="2216870"/>
                  <a:pt x="820132" y="2205872"/>
                </a:cubicBezTo>
                <a:cubicBezTo>
                  <a:pt x="999241" y="2194874"/>
                  <a:pt x="1145356" y="289089"/>
                  <a:pt x="1414021" y="292231"/>
                </a:cubicBezTo>
                <a:cubicBezTo>
                  <a:pt x="1682686" y="295373"/>
                  <a:pt x="1737674" y="2220013"/>
                  <a:pt x="1923068" y="2224726"/>
                </a:cubicBezTo>
                <a:cubicBezTo>
                  <a:pt x="2108462" y="2229439"/>
                  <a:pt x="2329992" y="322082"/>
                  <a:pt x="2526384" y="320511"/>
                </a:cubicBezTo>
                <a:cubicBezTo>
                  <a:pt x="2722776" y="318940"/>
                  <a:pt x="2911312" y="2218442"/>
                  <a:pt x="3101419" y="2215300"/>
                </a:cubicBezTo>
                <a:cubicBezTo>
                  <a:pt x="3291526" y="2212158"/>
                  <a:pt x="3481631" y="300087"/>
                  <a:pt x="3667025" y="301658"/>
                </a:cubicBezTo>
                <a:cubicBezTo>
                  <a:pt x="3852419" y="303229"/>
                  <a:pt x="4058240" y="2210587"/>
                  <a:pt x="4213782" y="2224727"/>
                </a:cubicBezTo>
                <a:cubicBezTo>
                  <a:pt x="4369325" y="2238867"/>
                  <a:pt x="4418028" y="749431"/>
                  <a:pt x="4600280" y="386499"/>
                </a:cubicBezTo>
                <a:cubicBezTo>
                  <a:pt x="4782532" y="23567"/>
                  <a:pt x="5147035" y="94268"/>
                  <a:pt x="5288437" y="0"/>
                </a:cubicBezTo>
              </a:path>
            </a:pathLst>
          </a:custGeom>
          <a:noFill/>
          <a:ln w="76200">
            <a:solidFill>
              <a:srgbClr val="92C8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A3E939-3B5E-4C3E-A049-875C4605B348}"/>
              </a:ext>
            </a:extLst>
          </p:cNvPr>
          <p:cNvSpPr/>
          <p:nvPr/>
        </p:nvSpPr>
        <p:spPr>
          <a:xfrm>
            <a:off x="1055802" y="3461055"/>
            <a:ext cx="5288436" cy="1586575"/>
          </a:xfrm>
          <a:custGeom>
            <a:avLst/>
            <a:gdLst>
              <a:gd name="connsiteX0" fmla="*/ 0 w 5288437"/>
              <a:gd name="connsiteY0" fmla="*/ 1121790 h 2205876"/>
              <a:gd name="connsiteX1" fmla="*/ 358219 w 5288437"/>
              <a:gd name="connsiteY1" fmla="*/ 320511 h 2205876"/>
              <a:gd name="connsiteX2" fmla="*/ 820132 w 5288437"/>
              <a:gd name="connsiteY2" fmla="*/ 2205872 h 2205876"/>
              <a:gd name="connsiteX3" fmla="*/ 1489435 w 5288437"/>
              <a:gd name="connsiteY3" fmla="*/ 301658 h 2205876"/>
              <a:gd name="connsiteX4" fmla="*/ 1923068 w 5288437"/>
              <a:gd name="connsiteY4" fmla="*/ 2168165 h 2205876"/>
              <a:gd name="connsiteX5" fmla="*/ 2592371 w 5288437"/>
              <a:gd name="connsiteY5" fmla="*/ 329938 h 2205876"/>
              <a:gd name="connsiteX6" fmla="*/ 3129699 w 5288437"/>
              <a:gd name="connsiteY6" fmla="*/ 2121031 h 2205876"/>
              <a:gd name="connsiteX7" fmla="*/ 3601039 w 5288437"/>
              <a:gd name="connsiteY7" fmla="*/ 367645 h 2205876"/>
              <a:gd name="connsiteX8" fmla="*/ 4194928 w 5288437"/>
              <a:gd name="connsiteY8" fmla="*/ 2177592 h 2205876"/>
              <a:gd name="connsiteX9" fmla="*/ 4600280 w 5288437"/>
              <a:gd name="connsiteY9" fmla="*/ 386499 h 2205876"/>
              <a:gd name="connsiteX10" fmla="*/ 5288437 w 5288437"/>
              <a:gd name="connsiteY10" fmla="*/ 0 h 2205876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89435 w 5288437"/>
              <a:gd name="connsiteY3" fmla="*/ 301658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77592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24734"/>
              <a:gd name="connsiteX1" fmla="*/ 329938 w 5288437"/>
              <a:gd name="connsiteY1" fmla="*/ 292230 h 2224734"/>
              <a:gd name="connsiteX2" fmla="*/ 820132 w 5288437"/>
              <a:gd name="connsiteY2" fmla="*/ 2205872 h 2224734"/>
              <a:gd name="connsiteX3" fmla="*/ 1414021 w 5288437"/>
              <a:gd name="connsiteY3" fmla="*/ 292231 h 2224734"/>
              <a:gd name="connsiteX4" fmla="*/ 1923068 w 5288437"/>
              <a:gd name="connsiteY4" fmla="*/ 2224726 h 2224734"/>
              <a:gd name="connsiteX5" fmla="*/ 2526384 w 5288437"/>
              <a:gd name="connsiteY5" fmla="*/ 320511 h 2224734"/>
              <a:gd name="connsiteX6" fmla="*/ 3129699 w 5288437"/>
              <a:gd name="connsiteY6" fmla="*/ 2177592 h 2224734"/>
              <a:gd name="connsiteX7" fmla="*/ 3657599 w 5288437"/>
              <a:gd name="connsiteY7" fmla="*/ 348792 h 2224734"/>
              <a:gd name="connsiteX8" fmla="*/ 4194928 w 5288437"/>
              <a:gd name="connsiteY8" fmla="*/ 2102178 h 2224734"/>
              <a:gd name="connsiteX9" fmla="*/ 4600280 w 5288437"/>
              <a:gd name="connsiteY9" fmla="*/ 386499 h 2224734"/>
              <a:gd name="connsiteX10" fmla="*/ 5288437 w 5288437"/>
              <a:gd name="connsiteY10" fmla="*/ 0 h 2224734"/>
              <a:gd name="connsiteX0" fmla="*/ 0 w 5288437"/>
              <a:gd name="connsiteY0" fmla="*/ 1121790 h 2224746"/>
              <a:gd name="connsiteX1" fmla="*/ 329938 w 5288437"/>
              <a:gd name="connsiteY1" fmla="*/ 292230 h 2224746"/>
              <a:gd name="connsiteX2" fmla="*/ 820132 w 5288437"/>
              <a:gd name="connsiteY2" fmla="*/ 2205872 h 2224746"/>
              <a:gd name="connsiteX3" fmla="*/ 1414021 w 5288437"/>
              <a:gd name="connsiteY3" fmla="*/ 292231 h 2224746"/>
              <a:gd name="connsiteX4" fmla="*/ 1923068 w 5288437"/>
              <a:gd name="connsiteY4" fmla="*/ 2224726 h 2224746"/>
              <a:gd name="connsiteX5" fmla="*/ 2526384 w 5288437"/>
              <a:gd name="connsiteY5" fmla="*/ 320511 h 2224746"/>
              <a:gd name="connsiteX6" fmla="*/ 3129699 w 5288437"/>
              <a:gd name="connsiteY6" fmla="*/ 2177592 h 2224746"/>
              <a:gd name="connsiteX7" fmla="*/ 3657599 w 5288437"/>
              <a:gd name="connsiteY7" fmla="*/ 348792 h 2224746"/>
              <a:gd name="connsiteX8" fmla="*/ 4213782 w 5288437"/>
              <a:gd name="connsiteY8" fmla="*/ 2224727 h 2224746"/>
              <a:gd name="connsiteX9" fmla="*/ 4600280 w 5288437"/>
              <a:gd name="connsiteY9" fmla="*/ 386499 h 2224746"/>
              <a:gd name="connsiteX10" fmla="*/ 5288437 w 5288437"/>
              <a:gd name="connsiteY10" fmla="*/ 0 h 2224746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01419 w 5288437"/>
              <a:gd name="connsiteY6" fmla="*/ 2215300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31876"/>
              <a:gd name="connsiteY0" fmla="*/ 1431927 h 2534964"/>
              <a:gd name="connsiteX1" fmla="*/ 339365 w 5231876"/>
              <a:gd name="connsiteY1" fmla="*/ 668354 h 2534964"/>
              <a:gd name="connsiteX2" fmla="*/ 820132 w 5231876"/>
              <a:gd name="connsiteY2" fmla="*/ 2516009 h 2534964"/>
              <a:gd name="connsiteX3" fmla="*/ 1414021 w 5231876"/>
              <a:gd name="connsiteY3" fmla="*/ 602368 h 2534964"/>
              <a:gd name="connsiteX4" fmla="*/ 1923068 w 5231876"/>
              <a:gd name="connsiteY4" fmla="*/ 2534863 h 2534964"/>
              <a:gd name="connsiteX5" fmla="*/ 2526384 w 5231876"/>
              <a:gd name="connsiteY5" fmla="*/ 630648 h 2534964"/>
              <a:gd name="connsiteX6" fmla="*/ 3101419 w 5231876"/>
              <a:gd name="connsiteY6" fmla="*/ 2525437 h 2534964"/>
              <a:gd name="connsiteX7" fmla="*/ 3667025 w 5231876"/>
              <a:gd name="connsiteY7" fmla="*/ 611795 h 2534964"/>
              <a:gd name="connsiteX8" fmla="*/ 4213782 w 5231876"/>
              <a:gd name="connsiteY8" fmla="*/ 2534864 h 2534964"/>
              <a:gd name="connsiteX9" fmla="*/ 4600280 w 5231876"/>
              <a:gd name="connsiteY9" fmla="*/ 696636 h 2534964"/>
              <a:gd name="connsiteX10" fmla="*/ 5231876 w 5231876"/>
              <a:gd name="connsiteY10" fmla="*/ 0 h 2534964"/>
              <a:gd name="connsiteX0" fmla="*/ 0 w 5231876"/>
              <a:gd name="connsiteY0" fmla="*/ 1431927 h 2535174"/>
              <a:gd name="connsiteX1" fmla="*/ 339365 w 5231876"/>
              <a:gd name="connsiteY1" fmla="*/ 668354 h 2535174"/>
              <a:gd name="connsiteX2" fmla="*/ 820132 w 5231876"/>
              <a:gd name="connsiteY2" fmla="*/ 2516009 h 2535174"/>
              <a:gd name="connsiteX3" fmla="*/ 1414021 w 5231876"/>
              <a:gd name="connsiteY3" fmla="*/ 602368 h 2535174"/>
              <a:gd name="connsiteX4" fmla="*/ 1923068 w 5231876"/>
              <a:gd name="connsiteY4" fmla="*/ 2534863 h 2535174"/>
              <a:gd name="connsiteX5" fmla="*/ 2526384 w 5231876"/>
              <a:gd name="connsiteY5" fmla="*/ 630648 h 2535174"/>
              <a:gd name="connsiteX6" fmla="*/ 3101419 w 5231876"/>
              <a:gd name="connsiteY6" fmla="*/ 2525437 h 2535174"/>
              <a:gd name="connsiteX7" fmla="*/ 3667025 w 5231876"/>
              <a:gd name="connsiteY7" fmla="*/ 611795 h 2535174"/>
              <a:gd name="connsiteX8" fmla="*/ 4213782 w 5231876"/>
              <a:gd name="connsiteY8" fmla="*/ 2534864 h 2535174"/>
              <a:gd name="connsiteX9" fmla="*/ 4685122 w 5231876"/>
              <a:gd name="connsiteY9" fmla="*/ 440434 h 2535174"/>
              <a:gd name="connsiteX10" fmla="*/ 5231876 w 5231876"/>
              <a:gd name="connsiteY10" fmla="*/ 0 h 2535174"/>
              <a:gd name="connsiteX0" fmla="*/ 0 w 5288436"/>
              <a:gd name="connsiteY0" fmla="*/ 1472379 h 2575626"/>
              <a:gd name="connsiteX1" fmla="*/ 339365 w 5288436"/>
              <a:gd name="connsiteY1" fmla="*/ 708806 h 2575626"/>
              <a:gd name="connsiteX2" fmla="*/ 820132 w 5288436"/>
              <a:gd name="connsiteY2" fmla="*/ 2556461 h 2575626"/>
              <a:gd name="connsiteX3" fmla="*/ 1414021 w 5288436"/>
              <a:gd name="connsiteY3" fmla="*/ 642820 h 2575626"/>
              <a:gd name="connsiteX4" fmla="*/ 1923068 w 5288436"/>
              <a:gd name="connsiteY4" fmla="*/ 2575315 h 2575626"/>
              <a:gd name="connsiteX5" fmla="*/ 2526384 w 5288436"/>
              <a:gd name="connsiteY5" fmla="*/ 671100 h 2575626"/>
              <a:gd name="connsiteX6" fmla="*/ 3101419 w 5288436"/>
              <a:gd name="connsiteY6" fmla="*/ 2565889 h 2575626"/>
              <a:gd name="connsiteX7" fmla="*/ 3667025 w 5288436"/>
              <a:gd name="connsiteY7" fmla="*/ 652247 h 2575626"/>
              <a:gd name="connsiteX8" fmla="*/ 4213782 w 5288436"/>
              <a:gd name="connsiteY8" fmla="*/ 2575316 h 2575626"/>
              <a:gd name="connsiteX9" fmla="*/ 4685122 w 5288436"/>
              <a:gd name="connsiteY9" fmla="*/ 480886 h 2575626"/>
              <a:gd name="connsiteX10" fmla="*/ 5288436 w 5288436"/>
              <a:gd name="connsiteY10" fmla="*/ 0 h 257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436" h="2575626">
                <a:moveTo>
                  <a:pt x="0" y="1472379"/>
                </a:moveTo>
                <a:cubicBezTo>
                  <a:pt x="110765" y="981399"/>
                  <a:pt x="202676" y="528126"/>
                  <a:pt x="339365" y="708806"/>
                </a:cubicBezTo>
                <a:cubicBezTo>
                  <a:pt x="476054" y="889486"/>
                  <a:pt x="641023" y="2567459"/>
                  <a:pt x="820132" y="2556461"/>
                </a:cubicBezTo>
                <a:cubicBezTo>
                  <a:pt x="999241" y="2545463"/>
                  <a:pt x="1145356" y="639678"/>
                  <a:pt x="1414021" y="642820"/>
                </a:cubicBezTo>
                <a:cubicBezTo>
                  <a:pt x="1682686" y="645962"/>
                  <a:pt x="1737674" y="2570602"/>
                  <a:pt x="1923068" y="2575315"/>
                </a:cubicBezTo>
                <a:cubicBezTo>
                  <a:pt x="2108462" y="2580028"/>
                  <a:pt x="2329992" y="672671"/>
                  <a:pt x="2526384" y="671100"/>
                </a:cubicBezTo>
                <a:cubicBezTo>
                  <a:pt x="2722776" y="669529"/>
                  <a:pt x="2911312" y="2569031"/>
                  <a:pt x="3101419" y="2565889"/>
                </a:cubicBezTo>
                <a:cubicBezTo>
                  <a:pt x="3291526" y="2562747"/>
                  <a:pt x="3481631" y="650676"/>
                  <a:pt x="3667025" y="652247"/>
                </a:cubicBezTo>
                <a:cubicBezTo>
                  <a:pt x="3852419" y="653818"/>
                  <a:pt x="4044099" y="2603876"/>
                  <a:pt x="4213782" y="2575316"/>
                </a:cubicBezTo>
                <a:cubicBezTo>
                  <a:pt x="4383465" y="2546756"/>
                  <a:pt x="4502870" y="843818"/>
                  <a:pt x="4685122" y="480886"/>
                </a:cubicBezTo>
                <a:cubicBezTo>
                  <a:pt x="4867374" y="117954"/>
                  <a:pt x="5147034" y="94268"/>
                  <a:pt x="5288436" y="0"/>
                </a:cubicBezTo>
              </a:path>
            </a:pathLst>
          </a:custGeom>
          <a:noFill/>
          <a:ln w="76200">
            <a:solidFill>
              <a:srgbClr val="747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46472F-1D72-4BAF-9D60-08652826A944}"/>
              </a:ext>
            </a:extLst>
          </p:cNvPr>
          <p:cNvSpPr/>
          <p:nvPr/>
        </p:nvSpPr>
        <p:spPr>
          <a:xfrm flipV="1">
            <a:off x="1077257" y="3907744"/>
            <a:ext cx="5288437" cy="1555374"/>
          </a:xfrm>
          <a:custGeom>
            <a:avLst/>
            <a:gdLst>
              <a:gd name="connsiteX0" fmla="*/ 0 w 5288437"/>
              <a:gd name="connsiteY0" fmla="*/ 1121790 h 2205876"/>
              <a:gd name="connsiteX1" fmla="*/ 358219 w 5288437"/>
              <a:gd name="connsiteY1" fmla="*/ 320511 h 2205876"/>
              <a:gd name="connsiteX2" fmla="*/ 820132 w 5288437"/>
              <a:gd name="connsiteY2" fmla="*/ 2205872 h 2205876"/>
              <a:gd name="connsiteX3" fmla="*/ 1489435 w 5288437"/>
              <a:gd name="connsiteY3" fmla="*/ 301658 h 2205876"/>
              <a:gd name="connsiteX4" fmla="*/ 1923068 w 5288437"/>
              <a:gd name="connsiteY4" fmla="*/ 2168165 h 2205876"/>
              <a:gd name="connsiteX5" fmla="*/ 2592371 w 5288437"/>
              <a:gd name="connsiteY5" fmla="*/ 329938 h 2205876"/>
              <a:gd name="connsiteX6" fmla="*/ 3129699 w 5288437"/>
              <a:gd name="connsiteY6" fmla="*/ 2121031 h 2205876"/>
              <a:gd name="connsiteX7" fmla="*/ 3601039 w 5288437"/>
              <a:gd name="connsiteY7" fmla="*/ 367645 h 2205876"/>
              <a:gd name="connsiteX8" fmla="*/ 4194928 w 5288437"/>
              <a:gd name="connsiteY8" fmla="*/ 2177592 h 2205876"/>
              <a:gd name="connsiteX9" fmla="*/ 4600280 w 5288437"/>
              <a:gd name="connsiteY9" fmla="*/ 386499 h 2205876"/>
              <a:gd name="connsiteX10" fmla="*/ 5288437 w 5288437"/>
              <a:gd name="connsiteY10" fmla="*/ 0 h 2205876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89435 w 5288437"/>
              <a:gd name="connsiteY3" fmla="*/ 301658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77592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24734"/>
              <a:gd name="connsiteX1" fmla="*/ 329938 w 5288437"/>
              <a:gd name="connsiteY1" fmla="*/ 292230 h 2224734"/>
              <a:gd name="connsiteX2" fmla="*/ 820132 w 5288437"/>
              <a:gd name="connsiteY2" fmla="*/ 2205872 h 2224734"/>
              <a:gd name="connsiteX3" fmla="*/ 1414021 w 5288437"/>
              <a:gd name="connsiteY3" fmla="*/ 292231 h 2224734"/>
              <a:gd name="connsiteX4" fmla="*/ 1923068 w 5288437"/>
              <a:gd name="connsiteY4" fmla="*/ 2224726 h 2224734"/>
              <a:gd name="connsiteX5" fmla="*/ 2526384 w 5288437"/>
              <a:gd name="connsiteY5" fmla="*/ 320511 h 2224734"/>
              <a:gd name="connsiteX6" fmla="*/ 3129699 w 5288437"/>
              <a:gd name="connsiteY6" fmla="*/ 2177592 h 2224734"/>
              <a:gd name="connsiteX7" fmla="*/ 3657599 w 5288437"/>
              <a:gd name="connsiteY7" fmla="*/ 348792 h 2224734"/>
              <a:gd name="connsiteX8" fmla="*/ 4194928 w 5288437"/>
              <a:gd name="connsiteY8" fmla="*/ 2102178 h 2224734"/>
              <a:gd name="connsiteX9" fmla="*/ 4600280 w 5288437"/>
              <a:gd name="connsiteY9" fmla="*/ 386499 h 2224734"/>
              <a:gd name="connsiteX10" fmla="*/ 5288437 w 5288437"/>
              <a:gd name="connsiteY10" fmla="*/ 0 h 2224734"/>
              <a:gd name="connsiteX0" fmla="*/ 0 w 5288437"/>
              <a:gd name="connsiteY0" fmla="*/ 1121790 h 2224746"/>
              <a:gd name="connsiteX1" fmla="*/ 329938 w 5288437"/>
              <a:gd name="connsiteY1" fmla="*/ 292230 h 2224746"/>
              <a:gd name="connsiteX2" fmla="*/ 820132 w 5288437"/>
              <a:gd name="connsiteY2" fmla="*/ 2205872 h 2224746"/>
              <a:gd name="connsiteX3" fmla="*/ 1414021 w 5288437"/>
              <a:gd name="connsiteY3" fmla="*/ 292231 h 2224746"/>
              <a:gd name="connsiteX4" fmla="*/ 1923068 w 5288437"/>
              <a:gd name="connsiteY4" fmla="*/ 2224726 h 2224746"/>
              <a:gd name="connsiteX5" fmla="*/ 2526384 w 5288437"/>
              <a:gd name="connsiteY5" fmla="*/ 320511 h 2224746"/>
              <a:gd name="connsiteX6" fmla="*/ 3129699 w 5288437"/>
              <a:gd name="connsiteY6" fmla="*/ 2177592 h 2224746"/>
              <a:gd name="connsiteX7" fmla="*/ 3657599 w 5288437"/>
              <a:gd name="connsiteY7" fmla="*/ 348792 h 2224746"/>
              <a:gd name="connsiteX8" fmla="*/ 4213782 w 5288437"/>
              <a:gd name="connsiteY8" fmla="*/ 2224727 h 2224746"/>
              <a:gd name="connsiteX9" fmla="*/ 4600280 w 5288437"/>
              <a:gd name="connsiteY9" fmla="*/ 386499 h 2224746"/>
              <a:gd name="connsiteX10" fmla="*/ 5288437 w 5288437"/>
              <a:gd name="connsiteY10" fmla="*/ 0 h 2224746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01419 w 5288437"/>
              <a:gd name="connsiteY6" fmla="*/ 2215300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437" h="2224827">
                <a:moveTo>
                  <a:pt x="0" y="1121790"/>
                </a:moveTo>
                <a:cubicBezTo>
                  <a:pt x="110765" y="630810"/>
                  <a:pt x="202676" y="177537"/>
                  <a:pt x="339365" y="358217"/>
                </a:cubicBezTo>
                <a:cubicBezTo>
                  <a:pt x="476054" y="538897"/>
                  <a:pt x="641023" y="2216870"/>
                  <a:pt x="820132" y="2205872"/>
                </a:cubicBezTo>
                <a:cubicBezTo>
                  <a:pt x="999241" y="2194874"/>
                  <a:pt x="1145356" y="289089"/>
                  <a:pt x="1414021" y="292231"/>
                </a:cubicBezTo>
                <a:cubicBezTo>
                  <a:pt x="1682686" y="295373"/>
                  <a:pt x="1737674" y="2220013"/>
                  <a:pt x="1923068" y="2224726"/>
                </a:cubicBezTo>
                <a:cubicBezTo>
                  <a:pt x="2108462" y="2229439"/>
                  <a:pt x="2329992" y="322082"/>
                  <a:pt x="2526384" y="320511"/>
                </a:cubicBezTo>
                <a:cubicBezTo>
                  <a:pt x="2722776" y="318940"/>
                  <a:pt x="2911312" y="2218442"/>
                  <a:pt x="3101419" y="2215300"/>
                </a:cubicBezTo>
                <a:cubicBezTo>
                  <a:pt x="3291526" y="2212158"/>
                  <a:pt x="3481631" y="300087"/>
                  <a:pt x="3667025" y="301658"/>
                </a:cubicBezTo>
                <a:cubicBezTo>
                  <a:pt x="3852419" y="303229"/>
                  <a:pt x="4058240" y="2210587"/>
                  <a:pt x="4213782" y="2224727"/>
                </a:cubicBezTo>
                <a:cubicBezTo>
                  <a:pt x="4369325" y="2238867"/>
                  <a:pt x="4418028" y="749431"/>
                  <a:pt x="4600280" y="386499"/>
                </a:cubicBezTo>
                <a:cubicBezTo>
                  <a:pt x="4782532" y="23567"/>
                  <a:pt x="5147035" y="94268"/>
                  <a:pt x="5288437" y="0"/>
                </a:cubicBezTo>
              </a:path>
            </a:pathLst>
          </a:custGeom>
          <a:noFill/>
          <a:ln w="76200">
            <a:solidFill>
              <a:srgbClr val="46C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FE065-563E-492A-9FCF-2AAD19D9720F}"/>
              </a:ext>
            </a:extLst>
          </p:cNvPr>
          <p:cNvSpPr/>
          <p:nvPr/>
        </p:nvSpPr>
        <p:spPr>
          <a:xfrm flipV="1">
            <a:off x="1098713" y="3195827"/>
            <a:ext cx="5260156" cy="1277364"/>
          </a:xfrm>
          <a:custGeom>
            <a:avLst/>
            <a:gdLst>
              <a:gd name="connsiteX0" fmla="*/ 0 w 5288437"/>
              <a:gd name="connsiteY0" fmla="*/ 1121790 h 2205876"/>
              <a:gd name="connsiteX1" fmla="*/ 358219 w 5288437"/>
              <a:gd name="connsiteY1" fmla="*/ 320511 h 2205876"/>
              <a:gd name="connsiteX2" fmla="*/ 820132 w 5288437"/>
              <a:gd name="connsiteY2" fmla="*/ 2205872 h 2205876"/>
              <a:gd name="connsiteX3" fmla="*/ 1489435 w 5288437"/>
              <a:gd name="connsiteY3" fmla="*/ 301658 h 2205876"/>
              <a:gd name="connsiteX4" fmla="*/ 1923068 w 5288437"/>
              <a:gd name="connsiteY4" fmla="*/ 2168165 h 2205876"/>
              <a:gd name="connsiteX5" fmla="*/ 2592371 w 5288437"/>
              <a:gd name="connsiteY5" fmla="*/ 329938 h 2205876"/>
              <a:gd name="connsiteX6" fmla="*/ 3129699 w 5288437"/>
              <a:gd name="connsiteY6" fmla="*/ 2121031 h 2205876"/>
              <a:gd name="connsiteX7" fmla="*/ 3601039 w 5288437"/>
              <a:gd name="connsiteY7" fmla="*/ 367645 h 2205876"/>
              <a:gd name="connsiteX8" fmla="*/ 4194928 w 5288437"/>
              <a:gd name="connsiteY8" fmla="*/ 2177592 h 2205876"/>
              <a:gd name="connsiteX9" fmla="*/ 4600280 w 5288437"/>
              <a:gd name="connsiteY9" fmla="*/ 386499 h 2205876"/>
              <a:gd name="connsiteX10" fmla="*/ 5288437 w 5288437"/>
              <a:gd name="connsiteY10" fmla="*/ 0 h 2205876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89435 w 5288437"/>
              <a:gd name="connsiteY3" fmla="*/ 301658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92371 w 5288437"/>
              <a:gd name="connsiteY5" fmla="*/ 329938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77592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01039 w 5288437"/>
              <a:gd name="connsiteY7" fmla="*/ 367645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21031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05872"/>
              <a:gd name="connsiteX1" fmla="*/ 329938 w 5288437"/>
              <a:gd name="connsiteY1" fmla="*/ 292230 h 2205872"/>
              <a:gd name="connsiteX2" fmla="*/ 820132 w 5288437"/>
              <a:gd name="connsiteY2" fmla="*/ 2205872 h 2205872"/>
              <a:gd name="connsiteX3" fmla="*/ 1414021 w 5288437"/>
              <a:gd name="connsiteY3" fmla="*/ 292231 h 2205872"/>
              <a:gd name="connsiteX4" fmla="*/ 1923068 w 5288437"/>
              <a:gd name="connsiteY4" fmla="*/ 2168165 h 2205872"/>
              <a:gd name="connsiteX5" fmla="*/ 2526384 w 5288437"/>
              <a:gd name="connsiteY5" fmla="*/ 320511 h 2205872"/>
              <a:gd name="connsiteX6" fmla="*/ 3129699 w 5288437"/>
              <a:gd name="connsiteY6" fmla="*/ 2177592 h 2205872"/>
              <a:gd name="connsiteX7" fmla="*/ 3657599 w 5288437"/>
              <a:gd name="connsiteY7" fmla="*/ 348792 h 2205872"/>
              <a:gd name="connsiteX8" fmla="*/ 4194928 w 5288437"/>
              <a:gd name="connsiteY8" fmla="*/ 2102178 h 2205872"/>
              <a:gd name="connsiteX9" fmla="*/ 4600280 w 5288437"/>
              <a:gd name="connsiteY9" fmla="*/ 386499 h 2205872"/>
              <a:gd name="connsiteX10" fmla="*/ 5288437 w 5288437"/>
              <a:gd name="connsiteY10" fmla="*/ 0 h 2205872"/>
              <a:gd name="connsiteX0" fmla="*/ 0 w 5288437"/>
              <a:gd name="connsiteY0" fmla="*/ 1121790 h 2224734"/>
              <a:gd name="connsiteX1" fmla="*/ 329938 w 5288437"/>
              <a:gd name="connsiteY1" fmla="*/ 292230 h 2224734"/>
              <a:gd name="connsiteX2" fmla="*/ 820132 w 5288437"/>
              <a:gd name="connsiteY2" fmla="*/ 2205872 h 2224734"/>
              <a:gd name="connsiteX3" fmla="*/ 1414021 w 5288437"/>
              <a:gd name="connsiteY3" fmla="*/ 292231 h 2224734"/>
              <a:gd name="connsiteX4" fmla="*/ 1923068 w 5288437"/>
              <a:gd name="connsiteY4" fmla="*/ 2224726 h 2224734"/>
              <a:gd name="connsiteX5" fmla="*/ 2526384 w 5288437"/>
              <a:gd name="connsiteY5" fmla="*/ 320511 h 2224734"/>
              <a:gd name="connsiteX6" fmla="*/ 3129699 w 5288437"/>
              <a:gd name="connsiteY6" fmla="*/ 2177592 h 2224734"/>
              <a:gd name="connsiteX7" fmla="*/ 3657599 w 5288437"/>
              <a:gd name="connsiteY7" fmla="*/ 348792 h 2224734"/>
              <a:gd name="connsiteX8" fmla="*/ 4194928 w 5288437"/>
              <a:gd name="connsiteY8" fmla="*/ 2102178 h 2224734"/>
              <a:gd name="connsiteX9" fmla="*/ 4600280 w 5288437"/>
              <a:gd name="connsiteY9" fmla="*/ 386499 h 2224734"/>
              <a:gd name="connsiteX10" fmla="*/ 5288437 w 5288437"/>
              <a:gd name="connsiteY10" fmla="*/ 0 h 2224734"/>
              <a:gd name="connsiteX0" fmla="*/ 0 w 5288437"/>
              <a:gd name="connsiteY0" fmla="*/ 1121790 h 2224746"/>
              <a:gd name="connsiteX1" fmla="*/ 329938 w 5288437"/>
              <a:gd name="connsiteY1" fmla="*/ 292230 h 2224746"/>
              <a:gd name="connsiteX2" fmla="*/ 820132 w 5288437"/>
              <a:gd name="connsiteY2" fmla="*/ 2205872 h 2224746"/>
              <a:gd name="connsiteX3" fmla="*/ 1414021 w 5288437"/>
              <a:gd name="connsiteY3" fmla="*/ 292231 h 2224746"/>
              <a:gd name="connsiteX4" fmla="*/ 1923068 w 5288437"/>
              <a:gd name="connsiteY4" fmla="*/ 2224726 h 2224746"/>
              <a:gd name="connsiteX5" fmla="*/ 2526384 w 5288437"/>
              <a:gd name="connsiteY5" fmla="*/ 320511 h 2224746"/>
              <a:gd name="connsiteX6" fmla="*/ 3129699 w 5288437"/>
              <a:gd name="connsiteY6" fmla="*/ 2177592 h 2224746"/>
              <a:gd name="connsiteX7" fmla="*/ 3657599 w 5288437"/>
              <a:gd name="connsiteY7" fmla="*/ 348792 h 2224746"/>
              <a:gd name="connsiteX8" fmla="*/ 4213782 w 5288437"/>
              <a:gd name="connsiteY8" fmla="*/ 2224727 h 2224746"/>
              <a:gd name="connsiteX9" fmla="*/ 4600280 w 5288437"/>
              <a:gd name="connsiteY9" fmla="*/ 386499 h 2224746"/>
              <a:gd name="connsiteX10" fmla="*/ 5288437 w 5288437"/>
              <a:gd name="connsiteY10" fmla="*/ 0 h 2224746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29938 w 5288437"/>
              <a:gd name="connsiteY1" fmla="*/ 292230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29699 w 5288437"/>
              <a:gd name="connsiteY6" fmla="*/ 2177592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88437"/>
              <a:gd name="connsiteY0" fmla="*/ 1121790 h 2224827"/>
              <a:gd name="connsiteX1" fmla="*/ 339365 w 5288437"/>
              <a:gd name="connsiteY1" fmla="*/ 358217 h 2224827"/>
              <a:gd name="connsiteX2" fmla="*/ 820132 w 5288437"/>
              <a:gd name="connsiteY2" fmla="*/ 2205872 h 2224827"/>
              <a:gd name="connsiteX3" fmla="*/ 1414021 w 5288437"/>
              <a:gd name="connsiteY3" fmla="*/ 292231 h 2224827"/>
              <a:gd name="connsiteX4" fmla="*/ 1923068 w 5288437"/>
              <a:gd name="connsiteY4" fmla="*/ 2224726 h 2224827"/>
              <a:gd name="connsiteX5" fmla="*/ 2526384 w 5288437"/>
              <a:gd name="connsiteY5" fmla="*/ 320511 h 2224827"/>
              <a:gd name="connsiteX6" fmla="*/ 3101419 w 5288437"/>
              <a:gd name="connsiteY6" fmla="*/ 2215300 h 2224827"/>
              <a:gd name="connsiteX7" fmla="*/ 3667025 w 5288437"/>
              <a:gd name="connsiteY7" fmla="*/ 301658 h 2224827"/>
              <a:gd name="connsiteX8" fmla="*/ 4213782 w 5288437"/>
              <a:gd name="connsiteY8" fmla="*/ 2224727 h 2224827"/>
              <a:gd name="connsiteX9" fmla="*/ 4600280 w 5288437"/>
              <a:gd name="connsiteY9" fmla="*/ 386499 h 2224827"/>
              <a:gd name="connsiteX10" fmla="*/ 5288437 w 5288437"/>
              <a:gd name="connsiteY10" fmla="*/ 0 h 2224827"/>
              <a:gd name="connsiteX0" fmla="*/ 0 w 5231876"/>
              <a:gd name="connsiteY0" fmla="*/ 1431927 h 2534964"/>
              <a:gd name="connsiteX1" fmla="*/ 339365 w 5231876"/>
              <a:gd name="connsiteY1" fmla="*/ 668354 h 2534964"/>
              <a:gd name="connsiteX2" fmla="*/ 820132 w 5231876"/>
              <a:gd name="connsiteY2" fmla="*/ 2516009 h 2534964"/>
              <a:gd name="connsiteX3" fmla="*/ 1414021 w 5231876"/>
              <a:gd name="connsiteY3" fmla="*/ 602368 h 2534964"/>
              <a:gd name="connsiteX4" fmla="*/ 1923068 w 5231876"/>
              <a:gd name="connsiteY4" fmla="*/ 2534863 h 2534964"/>
              <a:gd name="connsiteX5" fmla="*/ 2526384 w 5231876"/>
              <a:gd name="connsiteY5" fmla="*/ 630648 h 2534964"/>
              <a:gd name="connsiteX6" fmla="*/ 3101419 w 5231876"/>
              <a:gd name="connsiteY6" fmla="*/ 2525437 h 2534964"/>
              <a:gd name="connsiteX7" fmla="*/ 3667025 w 5231876"/>
              <a:gd name="connsiteY7" fmla="*/ 611795 h 2534964"/>
              <a:gd name="connsiteX8" fmla="*/ 4213782 w 5231876"/>
              <a:gd name="connsiteY8" fmla="*/ 2534864 h 2534964"/>
              <a:gd name="connsiteX9" fmla="*/ 4600280 w 5231876"/>
              <a:gd name="connsiteY9" fmla="*/ 696636 h 2534964"/>
              <a:gd name="connsiteX10" fmla="*/ 5231876 w 5231876"/>
              <a:gd name="connsiteY10" fmla="*/ 0 h 2534964"/>
              <a:gd name="connsiteX0" fmla="*/ 0 w 5231876"/>
              <a:gd name="connsiteY0" fmla="*/ 1431927 h 2535174"/>
              <a:gd name="connsiteX1" fmla="*/ 339365 w 5231876"/>
              <a:gd name="connsiteY1" fmla="*/ 668354 h 2535174"/>
              <a:gd name="connsiteX2" fmla="*/ 820132 w 5231876"/>
              <a:gd name="connsiteY2" fmla="*/ 2516009 h 2535174"/>
              <a:gd name="connsiteX3" fmla="*/ 1414021 w 5231876"/>
              <a:gd name="connsiteY3" fmla="*/ 602368 h 2535174"/>
              <a:gd name="connsiteX4" fmla="*/ 1923068 w 5231876"/>
              <a:gd name="connsiteY4" fmla="*/ 2534863 h 2535174"/>
              <a:gd name="connsiteX5" fmla="*/ 2526384 w 5231876"/>
              <a:gd name="connsiteY5" fmla="*/ 630648 h 2535174"/>
              <a:gd name="connsiteX6" fmla="*/ 3101419 w 5231876"/>
              <a:gd name="connsiteY6" fmla="*/ 2525437 h 2535174"/>
              <a:gd name="connsiteX7" fmla="*/ 3667025 w 5231876"/>
              <a:gd name="connsiteY7" fmla="*/ 611795 h 2535174"/>
              <a:gd name="connsiteX8" fmla="*/ 4213782 w 5231876"/>
              <a:gd name="connsiteY8" fmla="*/ 2534864 h 2535174"/>
              <a:gd name="connsiteX9" fmla="*/ 4685122 w 5231876"/>
              <a:gd name="connsiteY9" fmla="*/ 440434 h 2535174"/>
              <a:gd name="connsiteX10" fmla="*/ 5231876 w 5231876"/>
              <a:gd name="connsiteY10" fmla="*/ 0 h 2535174"/>
              <a:gd name="connsiteX0" fmla="*/ 0 w 5288436"/>
              <a:gd name="connsiteY0" fmla="*/ 1472379 h 2575626"/>
              <a:gd name="connsiteX1" fmla="*/ 339365 w 5288436"/>
              <a:gd name="connsiteY1" fmla="*/ 708806 h 2575626"/>
              <a:gd name="connsiteX2" fmla="*/ 820132 w 5288436"/>
              <a:gd name="connsiteY2" fmla="*/ 2556461 h 2575626"/>
              <a:gd name="connsiteX3" fmla="*/ 1414021 w 5288436"/>
              <a:gd name="connsiteY3" fmla="*/ 642820 h 2575626"/>
              <a:gd name="connsiteX4" fmla="*/ 1923068 w 5288436"/>
              <a:gd name="connsiteY4" fmla="*/ 2575315 h 2575626"/>
              <a:gd name="connsiteX5" fmla="*/ 2526384 w 5288436"/>
              <a:gd name="connsiteY5" fmla="*/ 671100 h 2575626"/>
              <a:gd name="connsiteX6" fmla="*/ 3101419 w 5288436"/>
              <a:gd name="connsiteY6" fmla="*/ 2565889 h 2575626"/>
              <a:gd name="connsiteX7" fmla="*/ 3667025 w 5288436"/>
              <a:gd name="connsiteY7" fmla="*/ 652247 h 2575626"/>
              <a:gd name="connsiteX8" fmla="*/ 4213782 w 5288436"/>
              <a:gd name="connsiteY8" fmla="*/ 2575316 h 2575626"/>
              <a:gd name="connsiteX9" fmla="*/ 4685122 w 5288436"/>
              <a:gd name="connsiteY9" fmla="*/ 480886 h 2575626"/>
              <a:gd name="connsiteX10" fmla="*/ 5288436 w 5288436"/>
              <a:gd name="connsiteY10" fmla="*/ 0 h 2575626"/>
              <a:gd name="connsiteX0" fmla="*/ 0 w 5260156"/>
              <a:gd name="connsiteY0" fmla="*/ 1111313 h 2214560"/>
              <a:gd name="connsiteX1" fmla="*/ 339365 w 5260156"/>
              <a:gd name="connsiteY1" fmla="*/ 347740 h 2214560"/>
              <a:gd name="connsiteX2" fmla="*/ 820132 w 5260156"/>
              <a:gd name="connsiteY2" fmla="*/ 2195395 h 2214560"/>
              <a:gd name="connsiteX3" fmla="*/ 1414021 w 5260156"/>
              <a:gd name="connsiteY3" fmla="*/ 281754 h 2214560"/>
              <a:gd name="connsiteX4" fmla="*/ 1923068 w 5260156"/>
              <a:gd name="connsiteY4" fmla="*/ 2214249 h 2214560"/>
              <a:gd name="connsiteX5" fmla="*/ 2526384 w 5260156"/>
              <a:gd name="connsiteY5" fmla="*/ 310034 h 2214560"/>
              <a:gd name="connsiteX6" fmla="*/ 3101419 w 5260156"/>
              <a:gd name="connsiteY6" fmla="*/ 2204823 h 2214560"/>
              <a:gd name="connsiteX7" fmla="*/ 3667025 w 5260156"/>
              <a:gd name="connsiteY7" fmla="*/ 291181 h 2214560"/>
              <a:gd name="connsiteX8" fmla="*/ 4213782 w 5260156"/>
              <a:gd name="connsiteY8" fmla="*/ 2214250 h 2214560"/>
              <a:gd name="connsiteX9" fmla="*/ 4685122 w 5260156"/>
              <a:gd name="connsiteY9" fmla="*/ 119820 h 2214560"/>
              <a:gd name="connsiteX10" fmla="*/ 5260156 w 5260156"/>
              <a:gd name="connsiteY10" fmla="*/ 248894 h 2214560"/>
              <a:gd name="connsiteX0" fmla="*/ 0 w 5260156"/>
              <a:gd name="connsiteY0" fmla="*/ 862419 h 1967899"/>
              <a:gd name="connsiteX1" fmla="*/ 339365 w 5260156"/>
              <a:gd name="connsiteY1" fmla="*/ 98846 h 1967899"/>
              <a:gd name="connsiteX2" fmla="*/ 820132 w 5260156"/>
              <a:gd name="connsiteY2" fmla="*/ 1946501 h 1967899"/>
              <a:gd name="connsiteX3" fmla="*/ 1414021 w 5260156"/>
              <a:gd name="connsiteY3" fmla="*/ 32860 h 1967899"/>
              <a:gd name="connsiteX4" fmla="*/ 1923068 w 5260156"/>
              <a:gd name="connsiteY4" fmla="*/ 1965355 h 1967899"/>
              <a:gd name="connsiteX5" fmla="*/ 2526384 w 5260156"/>
              <a:gd name="connsiteY5" fmla="*/ 61140 h 1967899"/>
              <a:gd name="connsiteX6" fmla="*/ 3101419 w 5260156"/>
              <a:gd name="connsiteY6" fmla="*/ 1955929 h 1967899"/>
              <a:gd name="connsiteX7" fmla="*/ 3667025 w 5260156"/>
              <a:gd name="connsiteY7" fmla="*/ 42287 h 1967899"/>
              <a:gd name="connsiteX8" fmla="*/ 4213782 w 5260156"/>
              <a:gd name="connsiteY8" fmla="*/ 1965356 h 1967899"/>
              <a:gd name="connsiteX9" fmla="*/ 4647415 w 5260156"/>
              <a:gd name="connsiteY9" fmla="*/ 437319 h 1967899"/>
              <a:gd name="connsiteX10" fmla="*/ 5260156 w 5260156"/>
              <a:gd name="connsiteY10" fmla="*/ 0 h 196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0156" h="1967899">
                <a:moveTo>
                  <a:pt x="0" y="862419"/>
                </a:moveTo>
                <a:cubicBezTo>
                  <a:pt x="110765" y="371439"/>
                  <a:pt x="202676" y="-81834"/>
                  <a:pt x="339365" y="98846"/>
                </a:cubicBezTo>
                <a:cubicBezTo>
                  <a:pt x="476054" y="279526"/>
                  <a:pt x="641023" y="1957499"/>
                  <a:pt x="820132" y="1946501"/>
                </a:cubicBezTo>
                <a:cubicBezTo>
                  <a:pt x="999241" y="1935503"/>
                  <a:pt x="1145356" y="29718"/>
                  <a:pt x="1414021" y="32860"/>
                </a:cubicBezTo>
                <a:cubicBezTo>
                  <a:pt x="1682686" y="36002"/>
                  <a:pt x="1737674" y="1960642"/>
                  <a:pt x="1923068" y="1965355"/>
                </a:cubicBezTo>
                <a:cubicBezTo>
                  <a:pt x="2108462" y="1970068"/>
                  <a:pt x="2329992" y="62711"/>
                  <a:pt x="2526384" y="61140"/>
                </a:cubicBezTo>
                <a:cubicBezTo>
                  <a:pt x="2722776" y="59569"/>
                  <a:pt x="2911312" y="1959071"/>
                  <a:pt x="3101419" y="1955929"/>
                </a:cubicBezTo>
                <a:cubicBezTo>
                  <a:pt x="3291526" y="1952787"/>
                  <a:pt x="3481631" y="40716"/>
                  <a:pt x="3667025" y="42287"/>
                </a:cubicBezTo>
                <a:cubicBezTo>
                  <a:pt x="3852419" y="43858"/>
                  <a:pt x="4050384" y="1899517"/>
                  <a:pt x="4213782" y="1965356"/>
                </a:cubicBezTo>
                <a:cubicBezTo>
                  <a:pt x="4377180" y="2031195"/>
                  <a:pt x="4465163" y="800251"/>
                  <a:pt x="4647415" y="437319"/>
                </a:cubicBezTo>
                <a:cubicBezTo>
                  <a:pt x="4829667" y="74387"/>
                  <a:pt x="5118754" y="94268"/>
                  <a:pt x="5260156" y="0"/>
                </a:cubicBezTo>
              </a:path>
            </a:pathLst>
          </a:custGeom>
          <a:noFill/>
          <a:ln w="76200">
            <a:solidFill>
              <a:srgbClr val="D6B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6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F094-4829-41A0-B205-804F2B0D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Η προσέγγισή μας για την υποστήριξη όλων των νησιών της Ε</a:t>
            </a:r>
            <a:r>
              <a:rPr lang="en-GB" sz="3200" dirty="0"/>
              <a:t>.</a:t>
            </a:r>
            <a:r>
              <a:rPr lang="el-GR" sz="3200" dirty="0"/>
              <a:t>Ε</a:t>
            </a:r>
            <a:r>
              <a:rPr lang="en-GB" sz="3200" dirty="0"/>
              <a:t>.</a:t>
            </a:r>
            <a:r>
              <a:rPr lang="el-GR" sz="3200" dirty="0"/>
              <a:t> 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04B25-41A9-42B1-AE89-F3F1E67BBEF9}"/>
              </a:ext>
            </a:extLst>
          </p:cNvPr>
          <p:cNvSpPr txBox="1"/>
          <p:nvPr/>
        </p:nvSpPr>
        <p:spPr>
          <a:xfrm>
            <a:off x="2447024" y="2988623"/>
            <a:ext cx="150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EC Square Sans Pro" panose="020B0506040000020004" pitchFamily="34" charset="0"/>
              </a:rPr>
              <a:t>Explore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AD7F5-9EA6-4898-8A6D-4629F79E4772}"/>
              </a:ext>
            </a:extLst>
          </p:cNvPr>
          <p:cNvSpPr txBox="1"/>
          <p:nvPr/>
        </p:nvSpPr>
        <p:spPr>
          <a:xfrm>
            <a:off x="1812496" y="3712907"/>
            <a:ext cx="2777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BFA701"/>
                </a:solidFill>
                <a:latin typeface="EC Square Sans Pro Light" panose="020B0506000000020004" pitchFamily="34" charset="0"/>
              </a:rPr>
              <a:t>Νησιά που μόλις ξεκινούν την ενεργειακή τους μετάβαση</a:t>
            </a:r>
            <a:endParaRPr lang="en-GB" sz="2000" dirty="0">
              <a:solidFill>
                <a:srgbClr val="BFA701"/>
              </a:solidFill>
              <a:latin typeface="EC Square Sans Pro Light" panose="020B05060000000200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184EFA-47DA-42C2-ADA0-4277501D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72" y="1967827"/>
            <a:ext cx="1137600" cy="113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27412-2361-4725-ACDD-DD964023ED62}"/>
              </a:ext>
            </a:extLst>
          </p:cNvPr>
          <p:cNvSpPr txBox="1"/>
          <p:nvPr/>
        </p:nvSpPr>
        <p:spPr>
          <a:xfrm>
            <a:off x="5447523" y="2988623"/>
            <a:ext cx="129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  <a:latin typeface="EC Square Sans Pro" panose="020B0506040000020004" pitchFamily="34" charset="0"/>
              </a:rPr>
              <a:t>Shape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E7EB2-67F6-4169-81C3-823B99C818F7}"/>
              </a:ext>
            </a:extLst>
          </p:cNvPr>
          <p:cNvSpPr txBox="1"/>
          <p:nvPr/>
        </p:nvSpPr>
        <p:spPr>
          <a:xfrm>
            <a:off x="4707424" y="3712907"/>
            <a:ext cx="2777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91C83D"/>
                </a:solidFill>
                <a:latin typeface="EC Square Sans Pro Light" panose="020B0506000000020004" pitchFamily="34" charset="0"/>
              </a:rPr>
              <a:t>Νησιά που διαμορφώνουν συγκεκριμένα σχέδια δράσης και έργα </a:t>
            </a:r>
            <a:endParaRPr lang="en-GB" sz="2000" dirty="0">
              <a:solidFill>
                <a:srgbClr val="91C83D"/>
              </a:solidFill>
              <a:latin typeface="EC Square Sans Pro Light" panose="020B0506000000020004" pitchFamily="34" charset="0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1B9AFA0A-7C46-47AA-9D5F-A4F7FF3D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200" y="1967827"/>
            <a:ext cx="1137600" cy="113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17D0C-5DAD-498C-A7FB-7C89E98B2B4D}"/>
              </a:ext>
            </a:extLst>
          </p:cNvPr>
          <p:cNvSpPr txBox="1"/>
          <p:nvPr/>
        </p:nvSpPr>
        <p:spPr>
          <a:xfrm>
            <a:off x="8844917" y="2988623"/>
            <a:ext cx="845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EC Square Sans Pro" panose="020B0506040000020004" pitchFamily="34" charset="0"/>
              </a:rPr>
              <a:t>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29810F-D2F9-4DF7-986D-0A82F70A49F9}"/>
              </a:ext>
            </a:extLst>
          </p:cNvPr>
          <p:cNvSpPr txBox="1"/>
          <p:nvPr/>
        </p:nvSpPr>
        <p:spPr>
          <a:xfrm>
            <a:off x="7800271" y="3712907"/>
            <a:ext cx="293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chemeClr val="accent1"/>
                </a:solidFill>
              </a:rPr>
              <a:t>Νησιά που είναι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l-GR" sz="2000" dirty="0">
                <a:solidFill>
                  <a:schemeClr val="accent1"/>
                </a:solidFill>
              </a:rPr>
              <a:t>έτοιμα να υλοποιήσουν τα ενεργειακά τους έργα </a:t>
            </a:r>
          </a:p>
        </p:txBody>
      </p:sp>
      <p:pic>
        <p:nvPicPr>
          <p:cNvPr id="22" name="Picture 2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6240AA-0C7A-40E3-A4CB-C5ECC87DB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108" y="1967827"/>
            <a:ext cx="1137600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911423" y="2060848"/>
            <a:ext cx="8594083" cy="376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400"/>
              <a:buFont typeface="Arial"/>
              <a:buNone/>
            </a:pPr>
            <a:r>
              <a:rPr lang="el-GR" sz="1600" dirty="0">
                <a:solidFill>
                  <a:schemeClr val="tx2"/>
                </a:solidFill>
              </a:rPr>
              <a:t>Γραμματεία για την καθαρή ενέργεια στα νησιά της Ε.Ε.</a:t>
            </a:r>
            <a:br>
              <a:rPr lang="en-US" sz="1600" dirty="0">
                <a:solidFill>
                  <a:schemeClr val="tx2"/>
                </a:solidFill>
                <a:latin typeface="EC Square Sans Pro Medium" panose="020B0506040000020004" pitchFamily="34" charset="0"/>
              </a:rPr>
            </a:br>
            <a:r>
              <a:rPr lang="en-US" sz="1600" dirty="0">
                <a:latin typeface="EC Square Sans Pro Light" panose="020B0506000000020004" pitchFamily="34" charset="0"/>
              </a:rPr>
              <a:t>Clean energy for EU islands secretariat</a:t>
            </a:r>
            <a:br>
              <a:rPr lang="en-US" sz="1600" dirty="0"/>
            </a:br>
            <a:br>
              <a:rPr lang="el-GR" sz="1600" dirty="0"/>
            </a:br>
            <a:r>
              <a:rPr lang="en-GB" sz="1600" dirty="0">
                <a:solidFill>
                  <a:schemeClr val="tx2"/>
                </a:solidFill>
                <a:latin typeface="EC Square Sans Pro Medium" panose="020B0506040000020004" pitchFamily="34" charset="0"/>
              </a:rPr>
              <a:t>Energy Academy Cyprus</a:t>
            </a:r>
            <a:br>
              <a:rPr lang="el-GR" sz="1600" dirty="0">
                <a:solidFill>
                  <a:schemeClr val="tx2"/>
                </a:solidFill>
                <a:latin typeface="EC Square Sans Pro Medium" panose="020B0506040000020004" pitchFamily="34" charset="0"/>
              </a:rPr>
            </a:br>
            <a:r>
              <a:rPr lang="en-GB" sz="1600" dirty="0">
                <a:latin typeface="EC Square Sans Pro Light" panose="020B0506000000020004" pitchFamily="34" charset="0"/>
              </a:rPr>
              <a:t>24.05.22</a:t>
            </a:r>
            <a:br>
              <a:rPr lang="el-GR" sz="1600" dirty="0">
                <a:latin typeface="EC Square Sans Pro Light" panose="020B0506000000020004" pitchFamily="34" charset="0"/>
              </a:rPr>
            </a:br>
            <a:br>
              <a:rPr lang="el-GR" sz="1600" dirty="0">
                <a:latin typeface="EC Square Sans Pro Light" panose="020B0506000000020004" pitchFamily="34" charset="0"/>
              </a:rPr>
            </a:br>
            <a:br>
              <a:rPr lang="el-GR" sz="1600" dirty="0">
                <a:latin typeface="EC Square Sans Pro Light" panose="020B0506000000020004" pitchFamily="34" charset="0"/>
              </a:rPr>
            </a:br>
            <a:r>
              <a:rPr lang="el-GR" sz="1600" dirty="0"/>
              <a:t>Η Γραμματεία για την καθαρή ενέργεια στα Ευρωπαϊκά νησιά  </a:t>
            </a:r>
            <a:br>
              <a:rPr lang="en-GB" sz="1600" dirty="0"/>
            </a:br>
            <a:r>
              <a:rPr lang="el-GR" sz="1600" dirty="0"/>
              <a:t>και η συνάντηση εργασίας στην Κύπρο</a:t>
            </a:r>
            <a:br>
              <a:rPr lang="en-GB" sz="1600" dirty="0">
                <a:latin typeface="EC Square Sans Pro Light" panose="020B0506000000020004" pitchFamily="34" charset="0"/>
              </a:rPr>
            </a:br>
            <a:br>
              <a:rPr lang="el-GR" sz="1600" dirty="0">
                <a:latin typeface="EC Square Sans Pro Light" panose="020B0506000000020004" pitchFamily="34" charset="0"/>
              </a:rPr>
            </a:br>
            <a:r>
              <a:rPr lang="el-GR" sz="2400" dirty="0">
                <a:solidFill>
                  <a:srgbClr val="91C83D"/>
                </a:solidFill>
                <a:latin typeface="EC Square Sans Pro" panose="020B0506040000020004"/>
              </a:rPr>
              <a:t>Αντωνία Πρόκα</a:t>
            </a:r>
            <a:br>
              <a:rPr lang="en-US" sz="2400" b="1" dirty="0"/>
            </a:br>
            <a:r>
              <a:rPr lang="en-US" sz="1600" dirty="0">
                <a:sym typeface="Arial"/>
              </a:rPr>
              <a:t>Clean energy for EU islands</a:t>
            </a:r>
            <a:br>
              <a:rPr lang="en-US" sz="1600" dirty="0">
                <a:sym typeface="Arial"/>
              </a:rPr>
            </a:br>
            <a:r>
              <a:rPr lang="en-US" sz="1600" dirty="0">
                <a:solidFill>
                  <a:schemeClr val="accent2"/>
                </a:solidFill>
                <a:sym typeface="Arial"/>
              </a:rPr>
              <a:t>www.euislands.eu</a:t>
            </a:r>
            <a:r>
              <a:rPr lang="en-US" sz="1600" dirty="0">
                <a:sym typeface="Arial"/>
              </a:rPr>
              <a:t> | </a:t>
            </a:r>
            <a:r>
              <a:rPr lang="en-US" sz="1600" dirty="0">
                <a:solidFill>
                  <a:schemeClr val="accent2"/>
                </a:solidFill>
                <a:sym typeface="Arial"/>
              </a:rPr>
              <a:t>info@euislands.eu</a:t>
            </a:r>
            <a:endParaRPr lang="en-US" sz="24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9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islands">
      <a:dk1>
        <a:srgbClr val="000000"/>
      </a:dk1>
      <a:lt1>
        <a:srgbClr val="FEFFFE"/>
      </a:lt1>
      <a:dk2>
        <a:srgbClr val="3BA29F"/>
      </a:dk2>
      <a:lt2>
        <a:srgbClr val="F2F0F2"/>
      </a:lt2>
      <a:accent1>
        <a:srgbClr val="46C1BD"/>
      </a:accent1>
      <a:accent2>
        <a:srgbClr val="91C83D"/>
      </a:accent2>
      <a:accent3>
        <a:srgbClr val="FEDE02"/>
      </a:accent3>
      <a:accent4>
        <a:srgbClr val="024EA1"/>
      </a:accent4>
      <a:accent5>
        <a:srgbClr val="D8D9D8"/>
      </a:accent5>
      <a:accent6>
        <a:srgbClr val="F1F2F1"/>
      </a:accent6>
      <a:hlink>
        <a:srgbClr val="92C83D"/>
      </a:hlink>
      <a:folHlink>
        <a:srgbClr val="B4CB8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Widescreen</PresentationFormat>
  <Paragraphs>31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EC Square Sans Pro</vt:lpstr>
      <vt:lpstr>EC Square Sans Pro Light</vt:lpstr>
      <vt:lpstr>EC Square Sans Pro Medium</vt:lpstr>
      <vt:lpstr>Roboto Thin</vt:lpstr>
      <vt:lpstr>Office Theme</vt:lpstr>
      <vt:lpstr>Custom Design</vt:lpstr>
      <vt:lpstr>Γραμματεία για την καθαρή ενέργεια στα νησιά της Ε.Ε. Clean energy for EU islands secretariat  Energy Academy Cyprus 24.05.22   Η Γραμματεία για την καθαρή ενέργεια στα Ευρωπαϊκά νησιά   και η συνάντηση εργασίας στην Κύπρο  Αντωνία Πρόκα Clean energy for EU islands www.euislands.eu | info@euislands.eu</vt:lpstr>
      <vt:lpstr>PowerPoint Presentation</vt:lpstr>
      <vt:lpstr>Πλαίσιο υποστήριξης των Ευρωπαϊκών νησιών από το 2017</vt:lpstr>
      <vt:lpstr>Η Γραμματεία για την Καθαρή Ενέργεια στα νησιά της Ε.Ε.</vt:lpstr>
      <vt:lpstr>H συμμετοχή της κοινωνίας ως κεντρικός πυλώνας για την ενεργειακή μετάβαση</vt:lpstr>
      <vt:lpstr>Η προσέγγισή μας για την υποστήριξη όλων των νησιών της Ε.Ε. </vt:lpstr>
      <vt:lpstr>Γραμματεία για την καθαρή ενέργεια στα νησιά της Ε.Ε. Clean energy for EU islands secretariat  Energy Academy Cyprus 24.05.22   Η Γραμματεία για την καθαρή ενέργεια στα Ευρωπαϊκά νησιά   και η συνάντηση εργασίας στην Κύπρο  Αντωνία Πρόκα Clean energy for EU islands www.euislands.eu | info@euislands.eu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Agata Smok</dc:creator>
  <cp:lastModifiedBy>antonia.proka</cp:lastModifiedBy>
  <cp:revision>277</cp:revision>
  <dcterms:created xsi:type="dcterms:W3CDTF">2021-03-23T12:00:47Z</dcterms:created>
  <dcterms:modified xsi:type="dcterms:W3CDTF">2022-05-23T20:41:41Z</dcterms:modified>
</cp:coreProperties>
</file>